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4" r:id="rId3"/>
    <p:sldId id="258" r:id="rId4"/>
    <p:sldId id="282" r:id="rId5"/>
    <p:sldId id="284" r:id="rId6"/>
    <p:sldId id="285" r:id="rId7"/>
    <p:sldId id="266" r:id="rId8"/>
    <p:sldId id="295" r:id="rId9"/>
    <p:sldId id="270" r:id="rId10"/>
    <p:sldId id="296" r:id="rId11"/>
    <p:sldId id="265" r:id="rId12"/>
    <p:sldId id="298" r:id="rId13"/>
    <p:sldId id="297" r:id="rId14"/>
    <p:sldId id="299" r:id="rId15"/>
    <p:sldId id="271" r:id="rId16"/>
    <p:sldId id="262" r:id="rId17"/>
  </p:sldIdLst>
  <p:sldSz cx="9144000" cy="6858000" type="screen4x3"/>
  <p:notesSz cx="10001250" cy="68770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66FF"/>
    <a:srgbClr val="0099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6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33414" cy="343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67838" y="0"/>
            <a:ext cx="4333413" cy="343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3198"/>
            <a:ext cx="4333414" cy="34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67838" y="6533198"/>
            <a:ext cx="4333413" cy="34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fld id="{D72B6996-C9A9-49F4-A862-FFE05CAD65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247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33414" cy="343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67838" y="0"/>
            <a:ext cx="4333413" cy="343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2950" y="515938"/>
            <a:ext cx="3438525" cy="2578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34424" y="3267145"/>
            <a:ext cx="7332403" cy="309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33198"/>
            <a:ext cx="4333414" cy="34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67838" y="6533198"/>
            <a:ext cx="4333413" cy="34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fld id="{061024B1-BB43-4C9F-AB33-149BBFC412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785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F2C831-C05B-4F10-9F3B-A33446E7D2AC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419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FDFC8-4611-4972-A945-8352E14858CF}" type="slidenum">
              <a:rPr lang="fr-FR" smtClean="0"/>
              <a:pPr/>
              <a:t>11</a:t>
            </a:fld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70D69-4FD9-4014-8EEF-62E1F44A332E}" type="slidenum">
              <a:rPr lang="fr-FR" smtClean="0"/>
              <a:pPr/>
              <a:t>13</a:t>
            </a:fld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70D69-4FD9-4014-8EEF-62E1F44A332E}" type="slidenum">
              <a:rPr lang="fr-FR" smtClean="0"/>
              <a:pPr/>
              <a:t>14</a:t>
            </a:fld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84A6A8-ED0A-4DBC-9AB0-B8E6C43E31D3}" type="slidenum">
              <a:rPr lang="fr-FR" smtClean="0"/>
              <a:pPr/>
              <a:t>15</a:t>
            </a:fld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645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E93C35-5921-4911-B89B-B652B6471C1E}" type="slidenum">
              <a:rPr lang="fr-FR" smtClean="0"/>
              <a:pPr/>
              <a:t>16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8F8DDF-5484-4D08-87DA-22E46D8A68F1}" type="slidenum">
              <a:rPr lang="fr-FR" smtClean="0"/>
              <a:pPr/>
              <a:t>3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7892" name="Espace réservé du numéro de diapositive 3"/>
          <p:cNvSpPr txBox="1">
            <a:spLocks noGrp="1"/>
          </p:cNvSpPr>
          <p:nvPr/>
        </p:nvSpPr>
        <p:spPr bwMode="auto">
          <a:xfrm>
            <a:off x="5667838" y="6533198"/>
            <a:ext cx="4333413" cy="34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42" tIns="48221" rIns="96442" bIns="48221" anchor="b"/>
          <a:lstStyle/>
          <a:p>
            <a:pPr algn="r" defTabSz="965200"/>
            <a:fld id="{3A046393-B6D7-47ED-80EF-87D4E32A55F4}" type="slidenum">
              <a:rPr lang="fr-FR" sz="1300"/>
              <a:pPr algn="r" defTabSz="965200"/>
              <a:t>4</a:t>
            </a:fld>
            <a:endParaRPr lang="fr-FR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8916" name="Espace réservé du numéro de diapositive 3"/>
          <p:cNvSpPr txBox="1">
            <a:spLocks noGrp="1"/>
          </p:cNvSpPr>
          <p:nvPr/>
        </p:nvSpPr>
        <p:spPr bwMode="auto">
          <a:xfrm>
            <a:off x="5667838" y="6533198"/>
            <a:ext cx="4333413" cy="34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42" tIns="48221" rIns="96442" bIns="48221" anchor="b"/>
          <a:lstStyle/>
          <a:p>
            <a:pPr algn="r" defTabSz="965200"/>
            <a:fld id="{BC1DA863-B2F0-493A-A83C-9AA846ACA6C3}" type="slidenum">
              <a:rPr lang="fr-FR" sz="1300"/>
              <a:pPr algn="r" defTabSz="965200"/>
              <a:t>5</a:t>
            </a:fld>
            <a:endParaRPr lang="fr-FR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9940" name="Espace réservé du numéro de diapositive 3"/>
          <p:cNvSpPr txBox="1">
            <a:spLocks noGrp="1"/>
          </p:cNvSpPr>
          <p:nvPr/>
        </p:nvSpPr>
        <p:spPr bwMode="auto">
          <a:xfrm>
            <a:off x="5667838" y="6533198"/>
            <a:ext cx="4333413" cy="34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42" tIns="48221" rIns="96442" bIns="48221" anchor="b"/>
          <a:lstStyle/>
          <a:p>
            <a:pPr algn="r" defTabSz="965200"/>
            <a:fld id="{7B65177F-F35F-4AD6-A93D-4C61F5B0EA0B}" type="slidenum">
              <a:rPr lang="fr-FR" sz="1300"/>
              <a:pPr algn="r" defTabSz="965200"/>
              <a:t>6</a:t>
            </a:fld>
            <a:endParaRPr lang="fr-FR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1AF3D3-3C5D-48A9-930E-30E712388208}" type="slidenum">
              <a:rPr lang="fr-FR" smtClean="0"/>
              <a:pPr/>
              <a:t>7</a:t>
            </a:fld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1AF3D3-3C5D-48A9-930E-30E712388208}" type="slidenum">
              <a:rPr lang="fr-FR" smtClean="0"/>
              <a:pPr/>
              <a:t>8</a:t>
            </a:fld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4096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06C3F7-ED2C-4619-8413-F7E522DCEC68}" type="slidenum">
              <a:rPr lang="fr-FR" smtClean="0"/>
              <a:pPr/>
              <a:t>9</a:t>
            </a:fld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4096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06C3F7-ED2C-4619-8413-F7E522DCEC68}" type="slidenum">
              <a:rPr lang="fr-FR" smtClean="0"/>
              <a:pPr/>
              <a:t>10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75EAD-27DD-443D-A75F-1F1A4A426F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C824A-0F5E-40ED-9FB8-408E2147F2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307B3-DC97-4BDB-9E40-345B8EB1AA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BCEBE-C0F8-4AFB-BCFD-4101EDDC73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6F00B-C8C3-4365-B639-B1D52C029A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641AC-7DDA-4CAD-963F-9C533878E2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5480C-0B8E-4289-A01A-0B60DA5931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FE09F-18B3-4147-B1E0-961281ECEA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61847-C9D9-4F81-B819-172F093315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A40C3-E501-480A-94C0-F1B2B7E6B2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01B28-0B62-4EBB-809E-5F290740B7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0BBC3-D1C9-4DFF-B104-774F303B25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3EBD0-B6EF-48C3-B65F-EFD43CA770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F5D1E-1054-4D93-ADA5-A737710150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988359C-AD14-492D-ACA2-7298DCB947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fr/url?q=http://www.dbprevention.fr/wp-content/uploads/2013/02/&amp;sa=U&amp;ei=nNSzVNSmCIL7UJzSg4gE&amp;ved=0CCwQ9QEwCjgU&amp;usg=AFQjCNEBZSbB_8O5_OxIsESpQNUP1E8eyw" TargetMode="External"/><Relationship Id="rId5" Type="http://schemas.openxmlformats.org/officeDocument/2006/relationships/image" Target="../media/image24.jpeg"/><Relationship Id="rId4" Type="http://schemas.openxmlformats.org/officeDocument/2006/relationships/hyperlink" Target="http://www.google.fr/url?q=http://www.dbprevention.fr/formation/ssiap/&amp;sa=U&amp;ei=nNSzVNSmCIL7UJzSg4gE&amp;ved=0CCAQ9QEwBDgU&amp;usg=AFQjCNG94MFAtwcrV0GI6vEypkcWE4EFWw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Fichier:Gendarmes_DSC00690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hyperlink" Target="http://www.google.fr/url?q=http://ex.pompier.free.fr/viewtopic.php?f%3D132%26t%3D7197&amp;sa=U&amp;ei=XtGzVKnSFsG9Ud-PgJgE&amp;ved=0CBoQ9QEwAg&amp;usg=AFQjCNFWqcDJd6oa7-M5WWqRcg-3120LfQ" TargetMode="External"/><Relationship Id="rId7" Type="http://schemas.openxmlformats.org/officeDocument/2006/relationships/hyperlink" Target="http://www.google.fr/url?q=http://www.ledauphine.com/actualite/2013/05/23/l-exercice-transfrontalier-inter13-en-images&amp;sa=U&amp;ei=89KzVKXeG4b0Us36gNAI&amp;ved=0CD4Q9QEwEzgU&amp;usg=AFQjCNHzKHDRnvXhEpIDZRwR9PCVQef98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hyperlink" Target="http://www.google.fr/url?q=http://www.defense.gouv.fr/marine/actu-marine/inspection-generale-du-bataillon-de-marins-pompiers-de-marseille&amp;sa=U&amp;ei=8dGzVOuRLIasUcO3g5gI&amp;ved=0CDgQ9QEwEDg8&amp;usg=AFQjCNHL84fnZsXFjMqzPxuMs7nLnxmYOw" TargetMode="Externa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60648"/>
            <a:ext cx="7772400" cy="1143000"/>
          </a:xfrm>
          <a:solidFill>
            <a:srgbClr val="C0C0C0"/>
          </a:solidFill>
          <a:ln>
            <a:solidFill>
              <a:srgbClr val="800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fr-FR" sz="3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Baccalauréat professionnel</a:t>
            </a:r>
            <a:br>
              <a:rPr lang="fr-FR" sz="3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fr-FR" sz="3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Métiers de la Sécurité</a:t>
            </a: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381000" y="6324600"/>
            <a:ext cx="6477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000">
                <a:latin typeface="Tahoma" pitchFamily="34" charset="0"/>
              </a:rPr>
              <a:t>Version du : </a:t>
            </a:r>
            <a:fld id="{A17C816C-1A44-4CA6-AE1C-DFFBFE67CDA4}" type="datetime1">
              <a:rPr lang="fr-FR" sz="1000">
                <a:latin typeface="Tahoma" pitchFamily="34" charset="0"/>
              </a:rPr>
              <a:pPr>
                <a:spcBef>
                  <a:spcPct val="50000"/>
                </a:spcBef>
              </a:pPr>
              <a:t>13/01/2015</a:t>
            </a:fld>
            <a:endParaRPr lang="fr-FR" sz="1000">
              <a:latin typeface="Tahoma" pitchFamily="34" charset="0"/>
            </a:endParaRPr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611560" y="2996952"/>
            <a:ext cx="7920880" cy="1368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Académie  de  Grenoble</a:t>
            </a:r>
            <a:endParaRPr lang="fr-FR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0" y="22860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755650" y="1628775"/>
            <a:ext cx="7772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 smtClean="0">
                <a:solidFill>
                  <a:srgbClr val="FF0000"/>
                </a:solidFill>
                <a:latin typeface="Book Antiqua" pitchFamily="18" charset="0"/>
              </a:rPr>
              <a:t>Missions de Sécurité Incendie</a:t>
            </a:r>
          </a:p>
          <a:p>
            <a:pPr algn="just">
              <a:spcBef>
                <a:spcPct val="50000"/>
              </a:spcBef>
            </a:pPr>
            <a:endParaRPr lang="fr-FR" dirty="0">
              <a:latin typeface="Book Antiqua" pitchFamily="18" charset="0"/>
            </a:endParaRPr>
          </a:p>
        </p:txBody>
      </p:sp>
      <p:pic>
        <p:nvPicPr>
          <p:cNvPr id="8201" name="Picture 11" descr="ANd9GcRkLjPvCldjqyvumg0I08Oiqa6iuakpOrlHkgnYs_97KMSwa25x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348880"/>
            <a:ext cx="348411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763688" y="404664"/>
            <a:ext cx="5400600" cy="864096"/>
          </a:xfrm>
          <a:prstGeom prst="rect">
            <a:avLst/>
          </a:prstGeom>
          <a:solidFill>
            <a:srgbClr val="C0C0C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Bac </a:t>
            </a:r>
            <a:r>
              <a:rPr lang="fr-FR" sz="3200" b="1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+mj-ea"/>
                <a:cs typeface="+mj-cs"/>
              </a:rPr>
              <a:t>P</a:t>
            </a:r>
            <a:r>
              <a:rPr kumimoji="0" lang="fr-FR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ro</a:t>
            </a: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Métiers de la Sécurité</a:t>
            </a:r>
          </a:p>
        </p:txBody>
      </p:sp>
      <p:pic>
        <p:nvPicPr>
          <p:cNvPr id="86020" name="Picture 4" descr="http://t0.gstatic.com/images?q=tbn:ANd9GcSoS-ivvijUQ5UX2fVV9Spq2dQSpzsPntbFXcXXPckcM7d197De-E9lZqVx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068960"/>
            <a:ext cx="3168352" cy="2365705"/>
          </a:xfrm>
          <a:prstGeom prst="rect">
            <a:avLst/>
          </a:prstGeom>
          <a:noFill/>
        </p:spPr>
      </p:pic>
      <p:pic>
        <p:nvPicPr>
          <p:cNvPr id="86022" name="Picture 6" descr="http://t2.gstatic.com/images?q=tbn:ANd9GcT74plkYHMjWgfQLekSmpdBoz_1FwXXPOi9ux2Y87ii1_8YCfKYY4Wtof9q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1" y="4869160"/>
            <a:ext cx="1728193" cy="130190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83568" y="1556792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b="1" dirty="0" smtClean="0">
                <a:latin typeface="Book Antiqua" pitchFamily="18" charset="0"/>
              </a:rPr>
              <a:t>Les métiers de </a:t>
            </a:r>
            <a:r>
              <a:rPr lang="fr-FR" b="1" dirty="0">
                <a:latin typeface="Book Antiqua" pitchFamily="18" charset="0"/>
              </a:rPr>
              <a:t>la </a:t>
            </a:r>
            <a:r>
              <a:rPr lang="fr-FR" b="1" dirty="0" smtClean="0">
                <a:latin typeface="Book Antiqua" pitchFamily="18" charset="0"/>
              </a:rPr>
              <a:t>Sécurité requièrent </a:t>
            </a:r>
            <a:r>
              <a:rPr lang="fr-FR" b="1" dirty="0">
                <a:latin typeface="Book Antiqua" pitchFamily="18" charset="0"/>
              </a:rPr>
              <a:t>des qualités personnelles </a:t>
            </a:r>
            <a:r>
              <a:rPr lang="fr-FR" b="1" dirty="0" smtClean="0">
                <a:latin typeface="Book Antiqua" pitchFamily="18" charset="0"/>
              </a:rPr>
              <a:t>:</a:t>
            </a:r>
            <a:endParaRPr lang="fr-FR" b="1" dirty="0">
              <a:latin typeface="Book Antiqua" pitchFamily="18" charset="0"/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84213" y="2780928"/>
            <a:ext cx="77724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fr-FR" dirty="0">
                <a:latin typeface="Book Antiqua" pitchFamily="18" charset="0"/>
              </a:rPr>
              <a:t> une </a:t>
            </a:r>
            <a:r>
              <a:rPr lang="fr-FR" dirty="0" smtClean="0">
                <a:latin typeface="Book Antiqua" pitchFamily="18" charset="0"/>
              </a:rPr>
              <a:t>bonne moralité (casier judiciaire vierge) ;</a:t>
            </a:r>
            <a:endParaRPr lang="fr-FR" dirty="0">
              <a:latin typeface="Book Antiqua" pitchFamily="18" charset="0"/>
            </a:endParaRPr>
          </a:p>
          <a:p>
            <a:pPr algn="just">
              <a:spcBef>
                <a:spcPct val="30000"/>
              </a:spcBef>
              <a:buFont typeface="Wingdings" pitchFamily="2" charset="2"/>
              <a:buChar char="§"/>
            </a:pPr>
            <a:r>
              <a:rPr lang="fr-FR" dirty="0">
                <a:latin typeface="Book Antiqua" pitchFamily="18" charset="0"/>
              </a:rPr>
              <a:t> </a:t>
            </a:r>
            <a:r>
              <a:rPr lang="fr-FR" dirty="0" smtClean="0">
                <a:latin typeface="Book Antiqua" pitchFamily="18" charset="0"/>
              </a:rPr>
              <a:t>une bonne aptitude physique ;</a:t>
            </a:r>
            <a:endParaRPr lang="fr-FR" dirty="0">
              <a:latin typeface="Book Antiqua" pitchFamily="18" charset="0"/>
            </a:endParaRPr>
          </a:p>
          <a:p>
            <a:pPr algn="just">
              <a:spcBef>
                <a:spcPct val="30000"/>
              </a:spcBef>
              <a:buFont typeface="Wingdings" pitchFamily="2" charset="2"/>
              <a:buChar char="§"/>
            </a:pPr>
            <a:r>
              <a:rPr lang="fr-FR" dirty="0">
                <a:latin typeface="Book Antiqua" pitchFamily="18" charset="0"/>
              </a:rPr>
              <a:t> la capacité </a:t>
            </a:r>
            <a:r>
              <a:rPr lang="fr-FR" dirty="0" smtClean="0">
                <a:latin typeface="Book Antiqua" pitchFamily="18" charset="0"/>
              </a:rPr>
              <a:t>d’écoute et </a:t>
            </a:r>
            <a:r>
              <a:rPr lang="fr-FR" dirty="0">
                <a:latin typeface="Book Antiqua" pitchFamily="18" charset="0"/>
              </a:rPr>
              <a:t>de dialogue ; </a:t>
            </a:r>
          </a:p>
          <a:p>
            <a:pPr algn="just">
              <a:spcBef>
                <a:spcPct val="30000"/>
              </a:spcBef>
              <a:buFont typeface="Wingdings" pitchFamily="2" charset="2"/>
              <a:buChar char="§"/>
            </a:pPr>
            <a:r>
              <a:rPr lang="fr-FR" dirty="0">
                <a:latin typeface="Book Antiqua" pitchFamily="18" charset="0"/>
              </a:rPr>
              <a:t> la capacité à </a:t>
            </a:r>
            <a:r>
              <a:rPr lang="fr-FR" dirty="0" smtClean="0">
                <a:latin typeface="Book Antiqua" pitchFamily="18" charset="0"/>
              </a:rPr>
              <a:t>travailler en équipe ;</a:t>
            </a:r>
            <a:endParaRPr lang="fr-FR" dirty="0">
              <a:latin typeface="Book Antiqua" pitchFamily="18" charset="0"/>
            </a:endParaRPr>
          </a:p>
          <a:p>
            <a:pPr algn="just">
              <a:spcBef>
                <a:spcPct val="30000"/>
              </a:spcBef>
              <a:buFont typeface="Wingdings" pitchFamily="2" charset="2"/>
              <a:buChar char="§"/>
            </a:pPr>
            <a:r>
              <a:rPr lang="fr-FR" dirty="0">
                <a:latin typeface="Book Antiqua" pitchFamily="18" charset="0"/>
              </a:rPr>
              <a:t> le sens des responsabilités, de la discipline et du respect des consignes ;</a:t>
            </a:r>
          </a:p>
          <a:p>
            <a:pPr algn="just">
              <a:spcBef>
                <a:spcPct val="30000"/>
              </a:spcBef>
              <a:buFont typeface="Wingdings" pitchFamily="2" charset="2"/>
              <a:buChar char="§"/>
            </a:pPr>
            <a:endParaRPr lang="fr-FR" dirty="0">
              <a:latin typeface="Book Antiqu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763688" y="260648"/>
            <a:ext cx="5400600" cy="864096"/>
          </a:xfrm>
          <a:prstGeom prst="rect">
            <a:avLst/>
          </a:prstGeom>
          <a:solidFill>
            <a:srgbClr val="C0C0C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Bac </a:t>
            </a:r>
            <a:r>
              <a:rPr lang="fr-FR" sz="3200" b="1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+mj-ea"/>
                <a:cs typeface="+mj-cs"/>
              </a:rPr>
              <a:t>P</a:t>
            </a:r>
            <a:r>
              <a:rPr kumimoji="0" lang="fr-FR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ro</a:t>
            </a: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Métiers de la Sécurité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9552" y="2492896"/>
            <a:ext cx="792088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eaLnBrk="1" hangingPunct="1">
              <a:buFont typeface="Wingdings 2"/>
              <a:buChar char="j"/>
              <a:defRPr/>
            </a:pPr>
            <a:r>
              <a:rPr lang="fr-FR" altLang="fr-FR" sz="2200" b="1" dirty="0" smtClean="0">
                <a:latin typeface="Book Antiqua" pitchFamily="18" charset="0"/>
                <a:sym typeface="Wingdings 2"/>
              </a:rPr>
              <a:t>La sécurité dans les espaces publics et privés</a:t>
            </a:r>
          </a:p>
          <a:p>
            <a:pPr eaLnBrk="1" hangingPunct="1">
              <a:defRPr/>
            </a:pPr>
            <a:endParaRPr lang="fr-FR" altLang="fr-FR" sz="1000" b="1" dirty="0" smtClean="0">
              <a:latin typeface="Book Antiqua" pitchFamily="18" charset="0"/>
              <a:sym typeface="Wingdings 2"/>
            </a:endParaRPr>
          </a:p>
          <a:p>
            <a:pPr marL="342900" indent="-342900" eaLnBrk="1" hangingPunct="1">
              <a:buFont typeface="Wingdings 2"/>
              <a:buChar char="k"/>
              <a:defRPr/>
            </a:pPr>
            <a:r>
              <a:rPr lang="fr-FR" altLang="fr-FR" sz="2200" b="1" dirty="0" smtClean="0">
                <a:latin typeface="Book Antiqua" pitchFamily="18" charset="0"/>
                <a:sym typeface="Wingdings 2"/>
              </a:rPr>
              <a:t>La sécurité incendie</a:t>
            </a:r>
          </a:p>
          <a:p>
            <a:pPr eaLnBrk="1" hangingPunct="1">
              <a:defRPr/>
            </a:pPr>
            <a:endParaRPr lang="fr-FR" altLang="fr-FR" sz="1000" b="1" dirty="0" smtClean="0">
              <a:latin typeface="Book Antiqua" pitchFamily="18" charset="0"/>
              <a:sym typeface="Wingdings 2"/>
            </a:endParaRPr>
          </a:p>
          <a:p>
            <a:pPr marL="342900" indent="-342900" eaLnBrk="1" hangingPunct="1">
              <a:buFont typeface="Wingdings 2"/>
              <a:buChar char="l"/>
              <a:defRPr/>
            </a:pPr>
            <a:r>
              <a:rPr lang="fr-FR" altLang="fr-FR" sz="2200" b="1" dirty="0" smtClean="0">
                <a:latin typeface="Book Antiqua" pitchFamily="18" charset="0"/>
                <a:sym typeface="Wingdings 2"/>
              </a:rPr>
              <a:t>Le secours à personne</a:t>
            </a:r>
          </a:p>
          <a:p>
            <a:pPr eaLnBrk="1" hangingPunct="1">
              <a:defRPr/>
            </a:pPr>
            <a:endParaRPr lang="fr-FR" altLang="fr-FR" sz="1000" b="1" dirty="0" smtClean="0">
              <a:latin typeface="Book Antiqua" pitchFamily="18" charset="0"/>
              <a:sym typeface="Wingdings 2"/>
            </a:endParaRPr>
          </a:p>
          <a:p>
            <a:pPr eaLnBrk="1" hangingPunct="1">
              <a:defRPr/>
            </a:pPr>
            <a:r>
              <a:rPr lang="fr-FR" altLang="fr-FR" sz="2400" b="1" dirty="0" smtClean="0">
                <a:latin typeface="Book Antiqua" pitchFamily="18" charset="0"/>
                <a:sym typeface="Wingdings 2"/>
              </a:rPr>
              <a:t> </a:t>
            </a:r>
            <a:r>
              <a:rPr lang="fr-FR" altLang="fr-FR" sz="2200" b="1" dirty="0" smtClean="0">
                <a:latin typeface="Book Antiqua" pitchFamily="18" charset="0"/>
                <a:sym typeface="Wingdings 2"/>
              </a:rPr>
              <a:t>La prévention et la protection des personnes, des biens et de l’environnement</a:t>
            </a:r>
            <a:endParaRPr lang="fr-FR" altLang="fr-FR" sz="2200" b="1" dirty="0" smtClean="0">
              <a:latin typeface="Book Antiqua" pitchFamily="18" charset="0"/>
            </a:endParaRPr>
          </a:p>
        </p:txBody>
      </p:sp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0" y="1628800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2400" b="1" dirty="0">
                <a:latin typeface="Book Antiqua" pitchFamily="18" charset="0"/>
              </a:rPr>
              <a:t>La formation </a:t>
            </a:r>
            <a:r>
              <a:rPr lang="fr-FR" altLang="fr-FR" sz="2400" b="1" dirty="0" smtClean="0">
                <a:latin typeface="Book Antiqua" pitchFamily="18" charset="0"/>
              </a:rPr>
              <a:t>est </a:t>
            </a:r>
            <a:r>
              <a:rPr lang="fr-FR" altLang="fr-FR" sz="2400" b="1" dirty="0">
                <a:latin typeface="Book Antiqua" pitchFamily="18" charset="0"/>
              </a:rPr>
              <a:t>axée sur 4 activités principales :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63688" y="404664"/>
            <a:ext cx="5400600" cy="864096"/>
          </a:xfrm>
          <a:prstGeom prst="rect">
            <a:avLst/>
          </a:prstGeom>
          <a:solidFill>
            <a:srgbClr val="C0C0C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Bac </a:t>
            </a:r>
            <a:r>
              <a:rPr lang="fr-FR" sz="3200" b="1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+mj-ea"/>
                <a:cs typeface="+mj-cs"/>
              </a:rPr>
              <a:t>P</a:t>
            </a:r>
            <a:r>
              <a:rPr kumimoji="0" lang="fr-FR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ro</a:t>
            </a: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Métiers de la Sécurité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539552" y="1170618"/>
            <a:ext cx="806489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altLang="fr-FR" dirty="0" smtClean="0">
                <a:latin typeface="Book Antiqua" pitchFamily="18" charset="0"/>
              </a:rPr>
              <a:t>Les P.F.M.P. ont une durée totale de 22 semaines :</a:t>
            </a:r>
          </a:p>
          <a:p>
            <a:pPr algn="just">
              <a:spcBef>
                <a:spcPct val="50000"/>
              </a:spcBef>
            </a:pPr>
            <a:r>
              <a:rPr lang="fr-FR" dirty="0" smtClean="0">
                <a:latin typeface="Book Antiqua" pitchFamily="18" charset="0"/>
              </a:rPr>
              <a:t>Elles </a:t>
            </a:r>
            <a:r>
              <a:rPr lang="fr-FR" dirty="0">
                <a:latin typeface="Book Antiqua" pitchFamily="18" charset="0"/>
              </a:rPr>
              <a:t>doivent permettre au candidat d’apprendre à mobiliser ses </a:t>
            </a:r>
            <a:r>
              <a:rPr lang="fr-FR" dirty="0" smtClean="0">
                <a:latin typeface="Book Antiqua" pitchFamily="18" charset="0"/>
              </a:rPr>
              <a:t>acquis et à développer des compétences professionnelles </a:t>
            </a:r>
            <a:r>
              <a:rPr lang="fr-FR" dirty="0">
                <a:latin typeface="Book Antiqua" pitchFamily="18" charset="0"/>
              </a:rPr>
              <a:t>en situation </a:t>
            </a:r>
            <a:r>
              <a:rPr lang="fr-FR" dirty="0" smtClean="0">
                <a:latin typeface="Book Antiqua" pitchFamily="18" charset="0"/>
              </a:rPr>
              <a:t>réelle.</a:t>
            </a:r>
            <a:endParaRPr lang="fr-FR" dirty="0">
              <a:latin typeface="Book Antiqu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763688" y="116632"/>
            <a:ext cx="5400600" cy="864096"/>
          </a:xfrm>
          <a:prstGeom prst="rect">
            <a:avLst/>
          </a:prstGeom>
          <a:solidFill>
            <a:srgbClr val="C0C0C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Bac </a:t>
            </a:r>
            <a:r>
              <a:rPr lang="fr-FR" sz="3200" b="1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+mj-ea"/>
                <a:cs typeface="+mj-cs"/>
              </a:rPr>
              <a:t>P</a:t>
            </a:r>
            <a:r>
              <a:rPr kumimoji="0" lang="fr-FR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ro</a:t>
            </a: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Métiers de la Sécurité</a:t>
            </a:r>
          </a:p>
        </p:txBody>
      </p:sp>
      <p:sp>
        <p:nvSpPr>
          <p:cNvPr id="7" name="Rectangle 6"/>
          <p:cNvSpPr/>
          <p:nvPr/>
        </p:nvSpPr>
        <p:spPr>
          <a:xfrm>
            <a:off x="755576" y="2924944"/>
            <a:ext cx="763284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altLang="fr-FR" dirty="0" smtClean="0">
                <a:latin typeface="Book Antiqua" pitchFamily="18" charset="0"/>
              </a:rPr>
              <a:t>En Seconde et Première Professionnelle, elles permettent de découvrir les différents métiers de la Sécurité</a:t>
            </a:r>
          </a:p>
          <a:p>
            <a:pPr>
              <a:buFontTx/>
              <a:buChar char="-"/>
            </a:pPr>
            <a:endParaRPr lang="fr-FR" altLang="fr-FR" sz="900" dirty="0" smtClean="0">
              <a:latin typeface="Book Antiqua" pitchFamily="18" charset="0"/>
            </a:endParaRPr>
          </a:p>
          <a:p>
            <a:pPr>
              <a:buFontTx/>
              <a:buChar char="-"/>
            </a:pPr>
            <a:r>
              <a:rPr lang="fr-FR" altLang="fr-FR" dirty="0" smtClean="0">
                <a:latin typeface="Book Antiqua" pitchFamily="18" charset="0"/>
              </a:rPr>
              <a:t> en Seconde : 6 semaines</a:t>
            </a:r>
          </a:p>
          <a:p>
            <a:pPr>
              <a:buFontTx/>
              <a:buChar char="-"/>
            </a:pPr>
            <a:endParaRPr lang="fr-FR" altLang="fr-FR" sz="700" dirty="0" smtClean="0">
              <a:latin typeface="Book Antiqua" pitchFamily="18" charset="0"/>
            </a:endParaRPr>
          </a:p>
          <a:p>
            <a:pPr>
              <a:buFontTx/>
              <a:buChar char="-"/>
            </a:pPr>
            <a:r>
              <a:rPr lang="fr-FR" altLang="fr-FR" dirty="0" smtClean="0">
                <a:latin typeface="Book Antiqua" pitchFamily="18" charset="0"/>
              </a:rPr>
              <a:t> en Première : 8 semaines </a:t>
            </a:r>
          </a:p>
          <a:p>
            <a:pPr>
              <a:buFontTx/>
              <a:buChar char="-"/>
            </a:pPr>
            <a:endParaRPr lang="fr-FR" altLang="fr-FR" dirty="0" smtClean="0">
              <a:latin typeface="Book Antiqua" pitchFamily="18" charset="0"/>
            </a:endParaRPr>
          </a:p>
          <a:p>
            <a:r>
              <a:rPr lang="fr-FR" altLang="fr-FR" dirty="0" smtClean="0">
                <a:latin typeface="Book Antiqua" pitchFamily="18" charset="0"/>
              </a:rPr>
              <a:t>En Terminale : 8 semaines dans une dominante :</a:t>
            </a:r>
          </a:p>
          <a:p>
            <a:pPr>
              <a:buFont typeface="Arial" charset="0"/>
              <a:buNone/>
            </a:pPr>
            <a:r>
              <a:rPr lang="fr-FR" altLang="fr-FR" dirty="0" smtClean="0">
                <a:latin typeface="Book Antiqua" pitchFamily="18" charset="0"/>
              </a:rPr>
              <a:t>	* soit en Sécurité Publique et Sûreté</a:t>
            </a:r>
          </a:p>
          <a:p>
            <a:pPr>
              <a:buFont typeface="Arial" charset="0"/>
              <a:buNone/>
            </a:pPr>
            <a:r>
              <a:rPr lang="fr-FR" altLang="fr-FR" dirty="0" smtClean="0">
                <a:latin typeface="Book Antiqua" pitchFamily="18" charset="0"/>
              </a:rPr>
              <a:t>	* soit en Sécurité Incendie</a:t>
            </a:r>
            <a:endParaRPr lang="fr-FR" altLang="fr-FR" dirty="0">
              <a:latin typeface="Book Antiqua" pitchFamily="18" charset="0"/>
            </a:endParaRPr>
          </a:p>
        </p:txBody>
      </p:sp>
    </p:spTree>
  </p:cSld>
  <p:clrMapOvr>
    <a:masterClrMapping/>
  </p:clrMapOvr>
  <p:transition advClick="0" advTm="18109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763688" y="404664"/>
            <a:ext cx="5400600" cy="864096"/>
          </a:xfrm>
          <a:prstGeom prst="rect">
            <a:avLst/>
          </a:prstGeom>
          <a:solidFill>
            <a:srgbClr val="C0C0C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Bac </a:t>
            </a:r>
            <a:r>
              <a:rPr lang="fr-FR" sz="3200" b="1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+mj-ea"/>
                <a:cs typeface="+mj-cs"/>
              </a:rPr>
              <a:t>P</a:t>
            </a:r>
            <a:r>
              <a:rPr kumimoji="0" lang="fr-FR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ro</a:t>
            </a: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Métiers de la Sécurité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1844824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altLang="fr-FR" dirty="0">
              <a:latin typeface="Book Antiqu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2060848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dirty="0" smtClean="0">
                <a:latin typeface="Book Antiqua" pitchFamily="18" charset="0"/>
              </a:rPr>
              <a:t>Le titulaire du Bac Pro :</a:t>
            </a:r>
          </a:p>
          <a:p>
            <a:endParaRPr lang="fr-FR" altLang="fr-FR" dirty="0" smtClean="0">
              <a:latin typeface="Book Antiqua" pitchFamily="18" charset="0"/>
            </a:endParaRPr>
          </a:p>
          <a:p>
            <a:r>
              <a:rPr lang="fr-FR" altLang="fr-FR" dirty="0" smtClean="0">
                <a:latin typeface="Book Antiqua" pitchFamily="18" charset="0"/>
              </a:rPr>
              <a:t>Après une expérience d’Agent de Sécurité Incendie peut, à terme, remplir les missions d’un Chef d’équipe de Sécurité Incendie (équivalence SSIAP 2).</a:t>
            </a:r>
          </a:p>
          <a:p>
            <a:endParaRPr lang="fr-FR" altLang="fr-FR" b="1" dirty="0">
              <a:latin typeface="Book Antiqua" pitchFamily="18" charset="0"/>
            </a:endParaRPr>
          </a:p>
        </p:txBody>
      </p:sp>
    </p:spTree>
  </p:cSld>
  <p:clrMapOvr>
    <a:masterClrMapping/>
  </p:clrMapOvr>
  <p:transition advClick="0" advTm="18109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205038"/>
            <a:ext cx="7772400" cy="2160587"/>
          </a:xfrm>
        </p:spPr>
        <p:txBody>
          <a:bodyPr/>
          <a:lstStyle/>
          <a:p>
            <a:pPr eaLnBrk="1" hangingPunct="1"/>
            <a:r>
              <a:rPr lang="fr-FR" smtClean="0"/>
              <a:t>Quelques activités spécifiques à la formation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763688" y="404664"/>
            <a:ext cx="5400600" cy="864096"/>
          </a:xfrm>
          <a:prstGeom prst="rect">
            <a:avLst/>
          </a:prstGeom>
          <a:solidFill>
            <a:srgbClr val="C0C0C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Bac </a:t>
            </a:r>
            <a:r>
              <a:rPr lang="fr-FR" sz="3200" b="1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+mj-ea"/>
                <a:cs typeface="+mj-cs"/>
              </a:rPr>
              <a:t>P</a:t>
            </a:r>
            <a:r>
              <a:rPr kumimoji="0" lang="fr-FR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ro</a:t>
            </a: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Métiers de la Sécurité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971600" y="2060848"/>
            <a:ext cx="77676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2000" dirty="0">
                <a:latin typeface="Book Antiqua" pitchFamily="18" charset="0"/>
              </a:rPr>
              <a:t>Le recrutement est ouvert en priorité </a:t>
            </a:r>
            <a:r>
              <a:rPr lang="fr-FR" sz="2000" dirty="0" smtClean="0">
                <a:latin typeface="Book Antiqua" pitchFamily="18" charset="0"/>
              </a:rPr>
              <a:t>aux </a:t>
            </a:r>
            <a:r>
              <a:rPr lang="fr-FR" sz="2000" dirty="0">
                <a:latin typeface="Book Antiqua" pitchFamily="18" charset="0"/>
              </a:rPr>
              <a:t>élèves de </a:t>
            </a:r>
            <a:r>
              <a:rPr lang="fr-FR" sz="2000" dirty="0" smtClean="0">
                <a:latin typeface="Book Antiqua" pitchFamily="18" charset="0"/>
              </a:rPr>
              <a:t>3</a:t>
            </a:r>
            <a:r>
              <a:rPr lang="fr-FR" sz="2000" baseline="30000" dirty="0" smtClean="0">
                <a:latin typeface="Book Antiqua" pitchFamily="18" charset="0"/>
              </a:rPr>
              <a:t>ème</a:t>
            </a:r>
            <a:endParaRPr lang="fr-FR" sz="2000" dirty="0">
              <a:latin typeface="Book Antiqua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763688" y="404664"/>
            <a:ext cx="5400600" cy="864096"/>
          </a:xfrm>
          <a:prstGeom prst="rect">
            <a:avLst/>
          </a:prstGeom>
          <a:solidFill>
            <a:srgbClr val="C0C0C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Bac </a:t>
            </a:r>
            <a:r>
              <a:rPr lang="fr-FR" sz="3200" b="1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+mj-ea"/>
                <a:cs typeface="+mj-cs"/>
              </a:rPr>
              <a:t>P</a:t>
            </a:r>
            <a:r>
              <a:rPr kumimoji="0" lang="fr-FR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ro</a:t>
            </a: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Métiers de la Sécurité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7584" y="3068960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 smtClean="0">
                <a:latin typeface="Book Antiqua" pitchFamily="18" charset="0"/>
              </a:rPr>
              <a:t>Les élèves intéressés par ce Bac Pro doivent  passer par la procédure </a:t>
            </a:r>
            <a:r>
              <a:rPr lang="fr-FR" b="1" dirty="0" smtClean="0">
                <a:latin typeface="Book Antiqua" pitchFamily="18" charset="0"/>
              </a:rPr>
              <a:t>AFFELNET</a:t>
            </a:r>
            <a:endParaRPr lang="fr-FR" b="1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500188"/>
            <a:ext cx="2357437" cy="100012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400" b="1" dirty="0" smtClean="0">
                <a:solidFill>
                  <a:srgbClr val="00B0F0"/>
                </a:solidFill>
                <a:latin typeface="Comic Sans MS" pitchFamily="66" charset="0"/>
              </a:rPr>
              <a:t>Brevet Professionnel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100" b="1" dirty="0" smtClean="0">
                <a:solidFill>
                  <a:srgbClr val="00CC99"/>
                </a:solidFill>
                <a:latin typeface="Comic Sans MS" pitchFamily="66" charset="0"/>
              </a:rPr>
              <a:t>Agent Technique de Prévention et de Sécurité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2000" b="1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2699792" y="1484784"/>
            <a:ext cx="1643063" cy="830997"/>
          </a:xfrm>
          <a:prstGeom prst="rect">
            <a:avLst/>
          </a:prstGeom>
          <a:solidFill>
            <a:srgbClr val="FFFF00"/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b="1" dirty="0">
                <a:solidFill>
                  <a:srgbClr val="595959"/>
                </a:solidFill>
                <a:latin typeface="Comic Sans MS" pitchFamily="66" charset="0"/>
              </a:rPr>
              <a:t>Vie active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071563" y="3500438"/>
            <a:ext cx="3214687" cy="61595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FR" altLang="fr-FR" sz="800" b="1">
              <a:solidFill>
                <a:srgbClr val="595959"/>
              </a:solidFill>
            </a:endParaRPr>
          </a:p>
          <a:p>
            <a:pPr algn="ctr"/>
            <a:r>
              <a:rPr lang="fr-FR" altLang="fr-FR" b="1">
                <a:solidFill>
                  <a:srgbClr val="595959"/>
                </a:solidFill>
                <a:latin typeface="Comic Sans MS" pitchFamily="66" charset="0"/>
              </a:rPr>
              <a:t>Terminale CAP AS </a:t>
            </a:r>
            <a:endParaRPr lang="fr-FR" altLang="fr-FR" sz="800" b="1">
              <a:solidFill>
                <a:srgbClr val="595959"/>
              </a:solidFill>
              <a:latin typeface="Comic Sans MS" pitchFamily="66" charset="0"/>
            </a:endParaRPr>
          </a:p>
          <a:p>
            <a:pPr algn="ctr"/>
            <a:endParaRPr lang="fr-FR" altLang="fr-FR" sz="800" b="1">
              <a:solidFill>
                <a:srgbClr val="595959"/>
              </a:solidFill>
            </a:endParaRPr>
          </a:p>
        </p:txBody>
      </p:sp>
      <p:sp>
        <p:nvSpPr>
          <p:cNvPr id="322567" name="Rectangle 7"/>
          <p:cNvSpPr>
            <a:spLocks noChangeArrowheads="1"/>
          </p:cNvSpPr>
          <p:nvPr/>
        </p:nvSpPr>
        <p:spPr bwMode="auto">
          <a:xfrm>
            <a:off x="2500313" y="6072188"/>
            <a:ext cx="342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 altLang="fr-FR" sz="2000" b="1" dirty="0">
                <a:solidFill>
                  <a:srgbClr val="00B0F0"/>
                </a:solidFill>
                <a:latin typeface="Comic Sans MS" pitchFamily="66" charset="0"/>
              </a:rPr>
              <a:t>Elèves de 3ème de collège</a:t>
            </a:r>
          </a:p>
        </p:txBody>
      </p:sp>
      <p:sp>
        <p:nvSpPr>
          <p:cNvPr id="322568" name="Rectangle 8"/>
          <p:cNvSpPr>
            <a:spLocks noChangeArrowheads="1"/>
          </p:cNvSpPr>
          <p:nvPr/>
        </p:nvSpPr>
        <p:spPr bwMode="auto">
          <a:xfrm>
            <a:off x="6475413" y="6215063"/>
            <a:ext cx="2456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sz="1800" b="1" dirty="0"/>
              <a:t>Moralité irréprochable</a:t>
            </a:r>
          </a:p>
        </p:txBody>
      </p:sp>
      <p:sp>
        <p:nvSpPr>
          <p:cNvPr id="322569" name="Rectangle 9"/>
          <p:cNvSpPr>
            <a:spLocks noChangeArrowheads="1"/>
          </p:cNvSpPr>
          <p:nvPr/>
        </p:nvSpPr>
        <p:spPr bwMode="auto">
          <a:xfrm>
            <a:off x="6500813" y="5857875"/>
            <a:ext cx="796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800" b="1" dirty="0"/>
              <a:t>Projet</a:t>
            </a:r>
          </a:p>
        </p:txBody>
      </p:sp>
      <p:sp>
        <p:nvSpPr>
          <p:cNvPr id="322570" name="AutoShape 10"/>
          <p:cNvSpPr>
            <a:spLocks/>
          </p:cNvSpPr>
          <p:nvPr/>
        </p:nvSpPr>
        <p:spPr bwMode="auto">
          <a:xfrm>
            <a:off x="6072188" y="5929313"/>
            <a:ext cx="431800" cy="666750"/>
          </a:xfrm>
          <a:prstGeom prst="leftBrace">
            <a:avLst>
              <a:gd name="adj1" fmla="val 2361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altLang="fr-FR" b="1" dirty="0"/>
          </a:p>
        </p:txBody>
      </p:sp>
      <p:sp>
        <p:nvSpPr>
          <p:cNvPr id="322571" name="AutoShape 11"/>
          <p:cNvSpPr>
            <a:spLocks noChangeArrowheads="1"/>
          </p:cNvSpPr>
          <p:nvPr/>
        </p:nvSpPr>
        <p:spPr bwMode="auto">
          <a:xfrm>
            <a:off x="3071813" y="5072063"/>
            <a:ext cx="431800" cy="874712"/>
          </a:xfrm>
          <a:prstGeom prst="upArrow">
            <a:avLst>
              <a:gd name="adj1" fmla="val 50000"/>
              <a:gd name="adj2" fmla="val 9173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322573" name="AutoShape 13"/>
          <p:cNvSpPr>
            <a:spLocks noChangeArrowheads="1"/>
          </p:cNvSpPr>
          <p:nvPr/>
        </p:nvSpPr>
        <p:spPr bwMode="auto">
          <a:xfrm>
            <a:off x="1000125" y="2500313"/>
            <a:ext cx="431800" cy="936625"/>
          </a:xfrm>
          <a:prstGeom prst="upArrow">
            <a:avLst>
              <a:gd name="adj1" fmla="val 50000"/>
              <a:gd name="adj2" fmla="val 54228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220072" y="2924944"/>
            <a:ext cx="3357562" cy="86793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altLang="fr-FR" b="1" dirty="0" smtClean="0">
                <a:solidFill>
                  <a:srgbClr val="595959"/>
                </a:solidFill>
                <a:latin typeface="Comic Sans MS" pitchFamily="66" charset="0"/>
              </a:rPr>
              <a:t>Bac Pro MS</a:t>
            </a:r>
            <a:endParaRPr lang="fr-FR" altLang="fr-FR" b="1" dirty="0">
              <a:solidFill>
                <a:srgbClr val="595959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endParaRPr lang="fr-FR" altLang="fr-FR" sz="1000" b="1" dirty="0">
              <a:solidFill>
                <a:srgbClr val="A91809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r>
              <a:rPr lang="fr-FR" altLang="fr-FR" sz="1600" b="1" dirty="0">
                <a:solidFill>
                  <a:srgbClr val="A91809"/>
                </a:solidFill>
                <a:latin typeface="Comic Sans MS" pitchFamily="66" charset="0"/>
              </a:rPr>
              <a:t>Première Professionnelle</a:t>
            </a:r>
            <a:endParaRPr lang="fr-FR" altLang="fr-FR" sz="600" b="1" dirty="0">
              <a:solidFill>
                <a:srgbClr val="595959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endParaRPr lang="fr-FR" altLang="fr-FR" sz="600" b="1" dirty="0">
              <a:solidFill>
                <a:srgbClr val="1F497D"/>
              </a:solidFill>
            </a:endParaRP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5214938" y="1000125"/>
            <a:ext cx="431800" cy="579438"/>
          </a:xfrm>
          <a:prstGeom prst="upArrow">
            <a:avLst>
              <a:gd name="adj1" fmla="val 50000"/>
              <a:gd name="adj2" fmla="val 54229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7000875" y="1000125"/>
            <a:ext cx="431800" cy="579438"/>
          </a:xfrm>
          <a:prstGeom prst="upArrow">
            <a:avLst>
              <a:gd name="adj1" fmla="val 50000"/>
              <a:gd name="adj2" fmla="val 54229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072188" y="214313"/>
            <a:ext cx="2428875" cy="928687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indent="-34290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00B0F0"/>
                </a:solidFill>
                <a:latin typeface="Comic Sans MS" pitchFamily="66" charset="0"/>
                <a:cs typeface="+mn-cs"/>
              </a:rPr>
              <a:t>Orientation vers</a:t>
            </a:r>
          </a:p>
          <a:p>
            <a:pPr marL="342900" indent="-34290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00B0F0"/>
                </a:solidFill>
                <a:latin typeface="Comic Sans MS" pitchFamily="66" charset="0"/>
                <a:cs typeface="+mn-cs"/>
              </a:rPr>
              <a:t>formation </a:t>
            </a:r>
          </a:p>
          <a:p>
            <a:pPr marL="342900" indent="-34290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00B0F0"/>
                </a:solidFill>
                <a:latin typeface="Comic Sans MS" pitchFamily="66" charset="0"/>
                <a:cs typeface="+mn-cs"/>
              </a:rPr>
              <a:t>Post-Bac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071563" y="4286250"/>
            <a:ext cx="3214687" cy="61595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FR" altLang="fr-FR" sz="800" b="1">
              <a:solidFill>
                <a:srgbClr val="595959"/>
              </a:solidFill>
            </a:endParaRPr>
          </a:p>
          <a:p>
            <a:pPr algn="ctr"/>
            <a:r>
              <a:rPr lang="fr-FR" altLang="fr-FR" b="1">
                <a:solidFill>
                  <a:srgbClr val="595959"/>
                </a:solidFill>
                <a:latin typeface="Comic Sans MS" pitchFamily="66" charset="0"/>
              </a:rPr>
              <a:t>Seconde CAP AS</a:t>
            </a:r>
            <a:endParaRPr lang="fr-FR" altLang="fr-FR" sz="800" b="1">
              <a:solidFill>
                <a:srgbClr val="595959"/>
              </a:solidFill>
              <a:latin typeface="Comic Sans MS" pitchFamily="66" charset="0"/>
            </a:endParaRPr>
          </a:p>
          <a:p>
            <a:pPr algn="ctr"/>
            <a:endParaRPr lang="fr-FR" altLang="fr-FR" sz="800" b="1">
              <a:solidFill>
                <a:srgbClr val="595959"/>
              </a:solidFill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220072" y="4149080"/>
            <a:ext cx="3357562" cy="86793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altLang="fr-FR" b="1" dirty="0" smtClean="0">
                <a:solidFill>
                  <a:srgbClr val="595959"/>
                </a:solidFill>
                <a:latin typeface="Comic Sans MS" pitchFamily="66" charset="0"/>
              </a:rPr>
              <a:t>Bac Pro MS</a:t>
            </a:r>
            <a:endParaRPr lang="fr-FR" altLang="fr-FR" b="1" dirty="0">
              <a:solidFill>
                <a:srgbClr val="595959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endParaRPr lang="fr-FR" altLang="fr-FR" sz="1000" b="1" dirty="0">
              <a:solidFill>
                <a:srgbClr val="595959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r>
              <a:rPr lang="fr-FR" altLang="fr-FR" sz="1600" b="1" dirty="0">
                <a:solidFill>
                  <a:srgbClr val="A91809"/>
                </a:solidFill>
                <a:latin typeface="Comic Sans MS" pitchFamily="66" charset="0"/>
              </a:rPr>
              <a:t>Seconde Professionnelle</a:t>
            </a:r>
            <a:endParaRPr lang="fr-FR" altLang="fr-FR" sz="600" b="1" dirty="0">
              <a:solidFill>
                <a:srgbClr val="A91809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endParaRPr lang="fr-FR" altLang="fr-FR" sz="600" b="1" dirty="0">
              <a:solidFill>
                <a:srgbClr val="1F497D"/>
              </a:solidFill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5214938" y="1714500"/>
            <a:ext cx="3357562" cy="86793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altLang="fr-FR" b="1" dirty="0" smtClean="0">
                <a:solidFill>
                  <a:srgbClr val="595959"/>
                </a:solidFill>
                <a:latin typeface="Comic Sans MS" pitchFamily="66" charset="0"/>
              </a:rPr>
              <a:t>Bac Pro MS</a:t>
            </a:r>
            <a:endParaRPr lang="fr-FR" altLang="fr-FR" b="1" dirty="0">
              <a:solidFill>
                <a:srgbClr val="595959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endParaRPr lang="fr-FR" altLang="fr-FR" sz="1000" b="1" dirty="0">
              <a:solidFill>
                <a:srgbClr val="A91809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r>
              <a:rPr lang="fr-FR" altLang="fr-FR" sz="1600" b="1" dirty="0">
                <a:solidFill>
                  <a:srgbClr val="A91809"/>
                </a:solidFill>
                <a:latin typeface="Comic Sans MS" pitchFamily="66" charset="0"/>
              </a:rPr>
              <a:t>Terminale Professionnelle</a:t>
            </a:r>
            <a:endParaRPr lang="fr-FR" altLang="fr-FR" sz="600" b="1" dirty="0">
              <a:solidFill>
                <a:srgbClr val="595959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endParaRPr lang="fr-FR" altLang="fr-FR" sz="600" b="1" dirty="0">
              <a:solidFill>
                <a:srgbClr val="1F497D"/>
              </a:solidFill>
            </a:endParaRPr>
          </a:p>
        </p:txBody>
      </p:sp>
      <p:sp>
        <p:nvSpPr>
          <p:cNvPr id="22" name="AutoShape 13"/>
          <p:cNvSpPr>
            <a:spLocks noChangeArrowheads="1"/>
          </p:cNvSpPr>
          <p:nvPr/>
        </p:nvSpPr>
        <p:spPr bwMode="auto">
          <a:xfrm>
            <a:off x="3214688" y="2500313"/>
            <a:ext cx="431800" cy="936625"/>
          </a:xfrm>
          <a:prstGeom prst="upArrow">
            <a:avLst>
              <a:gd name="adj1" fmla="val 50000"/>
              <a:gd name="adj2" fmla="val 54228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4572000" y="116632"/>
            <a:ext cx="1643063" cy="830997"/>
          </a:xfrm>
          <a:prstGeom prst="rect">
            <a:avLst/>
          </a:prstGeom>
          <a:solidFill>
            <a:srgbClr val="FFFF00"/>
          </a:solidFill>
          <a:ln w="12700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b="1" dirty="0">
                <a:solidFill>
                  <a:srgbClr val="595959"/>
                </a:solidFill>
                <a:latin typeface="Comic Sans MS" pitchFamily="66" charset="0"/>
              </a:rPr>
              <a:t>Vie active</a:t>
            </a: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5214938" y="5143500"/>
            <a:ext cx="431800" cy="874713"/>
          </a:xfrm>
          <a:prstGeom prst="upArrow">
            <a:avLst>
              <a:gd name="adj1" fmla="val 50000"/>
              <a:gd name="adj2" fmla="val 91730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27" name="Virage 26"/>
          <p:cNvSpPr/>
          <p:nvPr/>
        </p:nvSpPr>
        <p:spPr>
          <a:xfrm>
            <a:off x="3786188" y="2928938"/>
            <a:ext cx="1143000" cy="500062"/>
          </a:xfrm>
          <a:prstGeom prst="bentArrow">
            <a:avLst/>
          </a:prstGeom>
          <a:solidFill>
            <a:srgbClr val="FFC000"/>
          </a:solidFill>
          <a:ln w="31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2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2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3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2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2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2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/>
      <p:bldP spid="322564" grpId="0" animBg="1"/>
      <p:bldP spid="322565" grpId="0" animBg="1"/>
      <p:bldP spid="322567" grpId="0"/>
      <p:bldP spid="322568" grpId="0"/>
      <p:bldP spid="322569" grpId="0"/>
      <p:bldP spid="322570" grpId="0" animBg="1"/>
      <p:bldP spid="322571" grpId="0" animBg="1"/>
      <p:bldP spid="322573" grpId="0" animBg="1"/>
      <p:bldP spid="13" grpId="0" animBg="1"/>
      <p:bldP spid="14" grpId="0" animBg="1"/>
      <p:bldP spid="15" grpId="0" animBg="1"/>
      <p:bldP spid="17" grpId="0" build="p"/>
      <p:bldP spid="16" grpId="0" animBg="1"/>
      <p:bldP spid="18" grpId="0" animBg="1"/>
      <p:bldP spid="21" grpId="0" animBg="1"/>
      <p:bldP spid="22" grpId="0" animBg="1"/>
      <p:bldP spid="23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0"/>
          <p:cNvSpPr txBox="1">
            <a:spLocks noChangeArrowheads="1"/>
          </p:cNvSpPr>
          <p:nvPr/>
        </p:nvSpPr>
        <p:spPr bwMode="auto">
          <a:xfrm>
            <a:off x="762000" y="22860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611188" y="1484313"/>
            <a:ext cx="7772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dirty="0">
                <a:latin typeface="Book Antiqua" pitchFamily="18" charset="0"/>
              </a:rPr>
              <a:t>Ce Bac Pro a pour </a:t>
            </a:r>
            <a:r>
              <a:rPr lang="fr-FR" dirty="0" smtClean="0">
                <a:latin typeface="Book Antiqua" pitchFamily="18" charset="0"/>
              </a:rPr>
              <a:t>finalité </a:t>
            </a:r>
            <a:r>
              <a:rPr lang="fr-FR" dirty="0">
                <a:latin typeface="Book Antiqua" pitchFamily="18" charset="0"/>
              </a:rPr>
              <a:t>de préparer à l’exercice de différents métiers dans le domaine de la </a:t>
            </a:r>
            <a:r>
              <a:rPr lang="fr-FR" dirty="0" smtClean="0">
                <a:latin typeface="Book Antiqua" pitchFamily="18" charset="0"/>
              </a:rPr>
              <a:t>Sécurité </a:t>
            </a:r>
            <a:r>
              <a:rPr lang="fr-FR" dirty="0">
                <a:latin typeface="Book Antiqua" pitchFamily="18" charset="0"/>
              </a:rPr>
              <a:t>:</a:t>
            </a:r>
          </a:p>
          <a:p>
            <a:pPr algn="just">
              <a:spcBef>
                <a:spcPct val="50000"/>
              </a:spcBef>
            </a:pPr>
            <a:r>
              <a:rPr lang="fr-FR" dirty="0"/>
              <a:t>- soit au sein de la </a:t>
            </a:r>
            <a:r>
              <a:rPr lang="fr-FR" u="sng" dirty="0" smtClean="0"/>
              <a:t>Sécurité </a:t>
            </a:r>
            <a:r>
              <a:rPr lang="fr-FR" u="sng" dirty="0"/>
              <a:t>P</a:t>
            </a:r>
            <a:r>
              <a:rPr lang="fr-FR" u="sng" dirty="0" smtClean="0"/>
              <a:t>ublique</a:t>
            </a:r>
            <a:r>
              <a:rPr lang="fr-FR" dirty="0" smtClean="0"/>
              <a:t> (</a:t>
            </a:r>
            <a:r>
              <a:rPr lang="fr-FR" dirty="0"/>
              <a:t>par concours) :</a:t>
            </a:r>
          </a:p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FF0000"/>
                </a:solidFill>
              </a:rPr>
              <a:t>Police </a:t>
            </a:r>
            <a:r>
              <a:rPr lang="fr-FR" b="1" dirty="0" smtClean="0">
                <a:solidFill>
                  <a:srgbClr val="FF0000"/>
                </a:solidFill>
              </a:rPr>
              <a:t>Nationale</a:t>
            </a:r>
            <a:endParaRPr lang="fr-FR" b="1" dirty="0">
              <a:latin typeface="Book Antiqua" pitchFamily="18" charset="0"/>
            </a:endParaRPr>
          </a:p>
        </p:txBody>
      </p:sp>
      <p:pic>
        <p:nvPicPr>
          <p:cNvPr id="3078" name="Picture 29" descr="ANd9GcTOYpamTXkTKrJir6jcd8wARTd3EHIEfXvHhItOowZDmuX84V4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933825"/>
            <a:ext cx="30956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31" descr="ANd9GcTz6W3nLGfs41bodLlVQ1ygiW7byCrXpU1B3IsSn45932PGIn7IG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3933825"/>
            <a:ext cx="18764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33" descr="ANd9GcQbzs2_nDF7Dm1VtU1UMDBvHGSLldzgzTVIkItpVihYMVyIMJeRX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425" y="3933825"/>
            <a:ext cx="2519363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763688" y="188640"/>
            <a:ext cx="5400600" cy="864096"/>
          </a:xfrm>
          <a:prstGeom prst="rect">
            <a:avLst/>
          </a:prstGeom>
          <a:solidFill>
            <a:srgbClr val="C0C0C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Bac </a:t>
            </a:r>
            <a:r>
              <a:rPr lang="fr-FR" sz="3200" b="1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+mj-ea"/>
                <a:cs typeface="+mj-cs"/>
              </a:rPr>
              <a:t>P</a:t>
            </a:r>
            <a:r>
              <a:rPr kumimoji="0" lang="fr-FR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ro</a:t>
            </a: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Métiers de la Sécurité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62000" y="22860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7704" y="1916832"/>
            <a:ext cx="518457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fr-FR" b="1" dirty="0">
                <a:solidFill>
                  <a:srgbClr val="FF0000"/>
                </a:solidFill>
                <a:latin typeface="Book Antiqua" pitchFamily="18" charset="0"/>
              </a:rPr>
              <a:t>	 Gendarmerie </a:t>
            </a:r>
            <a:r>
              <a:rPr lang="fr-FR" b="1" dirty="0" smtClean="0">
                <a:solidFill>
                  <a:srgbClr val="FF0000"/>
                </a:solidFill>
                <a:latin typeface="Book Antiqua" pitchFamily="18" charset="0"/>
              </a:rPr>
              <a:t>Nationale</a:t>
            </a:r>
            <a:endParaRPr lang="fr-FR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5126" name="Picture 6" descr="220px-Gendarmes_DSC0069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9925" y="2492375"/>
            <a:ext cx="178593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ANd9GcRzN3m2ZJ7gL_wccqjuCnbte2z_Wa4MPH-cn37hFRrB7NvyN8UrOzh9_7bbp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3141663"/>
            <a:ext cx="2881313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9" descr="ANd9GcTcAyOAHzQJm-4IRBw8AQJKQC9B9DBIvOgp5OUiomyvIdGwB7tWrrkD2D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475" y="2781300"/>
            <a:ext cx="3097213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763688" y="620688"/>
            <a:ext cx="5400600" cy="864096"/>
          </a:xfrm>
          <a:prstGeom prst="rect">
            <a:avLst/>
          </a:prstGeom>
          <a:solidFill>
            <a:srgbClr val="C0C0C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Bac </a:t>
            </a:r>
            <a:r>
              <a:rPr lang="fr-FR" sz="3200" b="1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+mj-ea"/>
                <a:cs typeface="+mj-cs"/>
              </a:rPr>
              <a:t>P</a:t>
            </a:r>
            <a:r>
              <a:rPr kumimoji="0" lang="fr-FR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ro</a:t>
            </a: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Métiers de la Sécurité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62000" y="22860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4213" y="1700213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fr-FR" b="1" dirty="0">
                <a:solidFill>
                  <a:srgbClr val="FF0000"/>
                </a:solidFill>
                <a:latin typeface="Book Antiqua" pitchFamily="18" charset="0"/>
              </a:rPr>
              <a:t>Police </a:t>
            </a:r>
            <a:r>
              <a:rPr lang="fr-FR" b="1" dirty="0" smtClean="0">
                <a:solidFill>
                  <a:srgbClr val="FF0000"/>
                </a:solidFill>
                <a:latin typeface="Book Antiqua" pitchFamily="18" charset="0"/>
              </a:rPr>
              <a:t>Municipale </a:t>
            </a:r>
            <a:endParaRPr lang="fr-FR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6150" name="Picture 6" descr="ANd9GcTRGrCpsUrLR1IZNuno4y9uTtI3r3mne_RRWe6BCpRnC0Hx7741O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357563"/>
            <a:ext cx="3600450" cy="234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 descr="ANd9GcTCtmSiWyq7cEbrPRq_bnTUQG8B2Yrlf20-zZaax9k5clKdnEnhEHAeXw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349500"/>
            <a:ext cx="26638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9" descr="ANd9GcS_jLqZ0vz1JVh6HkYej124YmIvpalCTxHsReb0PnYEuLnM0go-J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188" y="1916113"/>
            <a:ext cx="16764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1" descr="ANd9GcRf_Vbimp2_3sDyLPhyxiK6VNucyfWZLzurkWxsKUxbamSt8cP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263" y="4292600"/>
            <a:ext cx="29511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63688" y="332656"/>
            <a:ext cx="5400600" cy="864096"/>
          </a:xfrm>
          <a:prstGeom prst="rect">
            <a:avLst/>
          </a:prstGeom>
          <a:solidFill>
            <a:srgbClr val="C0C0C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Bac </a:t>
            </a:r>
            <a:r>
              <a:rPr lang="fr-FR" sz="3200" b="1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+mj-ea"/>
                <a:cs typeface="+mj-cs"/>
              </a:rPr>
              <a:t>P</a:t>
            </a:r>
            <a:r>
              <a:rPr kumimoji="0" lang="fr-FR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ro</a:t>
            </a: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Métiers de la Sécurité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22860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4213" y="1916113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fr-FR" b="1" dirty="0" smtClean="0">
                <a:solidFill>
                  <a:srgbClr val="FF0000"/>
                </a:solidFill>
                <a:latin typeface="Book Antiqua" pitchFamily="18" charset="0"/>
              </a:rPr>
              <a:t>Administration Pénitentiaire</a:t>
            </a:r>
            <a:endParaRPr lang="fr-FR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7174" name="Picture 7" descr="ANd9GcShkgWAFjY18s4I9g73M8e0hTzpXuwTxlOPyNeXz6C7dRvaRf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2420938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9" descr="ANd9GcQiGXGci7e-cXDCF4iLquqDlRrLpWOtvcnjL0mwhvWimNHny5pMgrbGqeY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3789363"/>
            <a:ext cx="2592387" cy="219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1" descr="ANd9GcSvulTlWV2x1ePGW6D2lsM57JMSFCw4lERAU9pVCJ8BfExXLC91X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375" y="4652963"/>
            <a:ext cx="2609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3" descr="ANd9GcRpCM6XZqBPWw7sb3a9pAv9V3Kktv2loxk69ZxiEO0uakYANsj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24625" y="29972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35696" y="548680"/>
            <a:ext cx="5400600" cy="864096"/>
          </a:xfrm>
          <a:prstGeom prst="rect">
            <a:avLst/>
          </a:prstGeom>
          <a:solidFill>
            <a:srgbClr val="C0C0C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Bac </a:t>
            </a:r>
            <a:r>
              <a:rPr lang="fr-FR" sz="3200" b="1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+mj-ea"/>
                <a:cs typeface="+mj-cs"/>
              </a:rPr>
              <a:t>P</a:t>
            </a:r>
            <a:r>
              <a:rPr kumimoji="0" lang="fr-FR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ro</a:t>
            </a: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Métiers de la Sécurité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2000" y="22860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3568" y="1268760"/>
            <a:ext cx="7772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/>
              <a:t>- soit au sein de la </a:t>
            </a:r>
            <a:r>
              <a:rPr lang="fr-FR" u="sng" dirty="0" smtClean="0"/>
              <a:t>Sécurité Civile</a:t>
            </a:r>
            <a:r>
              <a:rPr lang="fr-FR" dirty="0" smtClean="0"/>
              <a:t> :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fr-FR" b="1" dirty="0" smtClean="0">
                <a:solidFill>
                  <a:srgbClr val="FF0000"/>
                </a:solidFill>
                <a:latin typeface="Book Antiqua" pitchFamily="18" charset="0"/>
              </a:rPr>
              <a:t>Sapeur </a:t>
            </a:r>
            <a:r>
              <a:rPr lang="fr-FR" b="1" dirty="0">
                <a:solidFill>
                  <a:srgbClr val="FF0000"/>
                </a:solidFill>
                <a:latin typeface="Book Antiqua" pitchFamily="18" charset="0"/>
              </a:rPr>
              <a:t>Pompier </a:t>
            </a:r>
            <a:r>
              <a:rPr lang="fr-FR" b="1" dirty="0" smtClean="0">
                <a:solidFill>
                  <a:srgbClr val="FF0000"/>
                </a:solidFill>
                <a:latin typeface="Book Antiqua" pitchFamily="18" charset="0"/>
              </a:rPr>
              <a:t>au sein d’un SDIS </a:t>
            </a:r>
            <a:r>
              <a:rPr lang="fr-FR" dirty="0" smtClean="0">
                <a:solidFill>
                  <a:srgbClr val="FF0000"/>
                </a:solidFill>
              </a:rPr>
              <a:t>(par concours) </a:t>
            </a:r>
            <a:endParaRPr lang="fr-FR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4102" name="Picture 7" descr="pompi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4437063"/>
            <a:ext cx="2951163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0" descr="ANd9GcRvSQfl77F0HwLoTphEd7aMMaglBkRCBIo3iossGxQmQiVZ8IF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2349500"/>
            <a:ext cx="31686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2" descr="kieeequ6"/>
          <p:cNvPicPr>
            <a:picLocks noChangeAspect="1" noChangeArrowheads="1"/>
          </p:cNvPicPr>
          <p:nvPr/>
        </p:nvPicPr>
        <p:blipFill>
          <a:blip r:embed="rId5" cstate="print"/>
          <a:srcRect l="11633"/>
          <a:stretch>
            <a:fillRect/>
          </a:stretch>
        </p:blipFill>
        <p:spPr bwMode="auto">
          <a:xfrm>
            <a:off x="684213" y="2781300"/>
            <a:ext cx="3373437" cy="277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63688" y="188640"/>
            <a:ext cx="5400600" cy="864096"/>
          </a:xfrm>
          <a:prstGeom prst="rect">
            <a:avLst/>
          </a:prstGeom>
          <a:solidFill>
            <a:srgbClr val="C0C0C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Bac </a:t>
            </a:r>
            <a:r>
              <a:rPr lang="fr-FR" sz="3200" b="1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+mj-ea"/>
                <a:cs typeface="+mj-cs"/>
              </a:rPr>
              <a:t>P</a:t>
            </a:r>
            <a:r>
              <a:rPr kumimoji="0" lang="fr-FR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ro</a:t>
            </a: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Métiers de la Sécurité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2000" y="22860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3568" y="1268760"/>
            <a:ext cx="82089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fr-FR" b="1" dirty="0" smtClean="0">
                <a:solidFill>
                  <a:srgbClr val="FF0000"/>
                </a:solidFill>
                <a:latin typeface="Book Antiqua" pitchFamily="18" charset="0"/>
              </a:rPr>
              <a:t>Sapeur </a:t>
            </a:r>
            <a:r>
              <a:rPr lang="fr-FR" b="1" dirty="0">
                <a:solidFill>
                  <a:srgbClr val="FF0000"/>
                </a:solidFill>
                <a:latin typeface="Book Antiqua" pitchFamily="18" charset="0"/>
              </a:rPr>
              <a:t>Pompier </a:t>
            </a:r>
            <a:r>
              <a:rPr lang="fr-FR" b="1" dirty="0" smtClean="0">
                <a:solidFill>
                  <a:srgbClr val="FF0000"/>
                </a:solidFill>
                <a:latin typeface="Book Antiqua" pitchFamily="18" charset="0"/>
              </a:rPr>
              <a:t>militaire (recrutement par engagement) :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fr-FR" b="1" dirty="0" smtClean="0">
                <a:solidFill>
                  <a:srgbClr val="FF0000"/>
                </a:solidFill>
                <a:latin typeface="Book Antiqua" pitchFamily="18" charset="0"/>
              </a:rPr>
              <a:t>BSPP, BMPM, UIISC</a:t>
            </a:r>
            <a:endParaRPr lang="fr-FR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63688" y="188640"/>
            <a:ext cx="5400600" cy="864096"/>
          </a:xfrm>
          <a:prstGeom prst="rect">
            <a:avLst/>
          </a:prstGeom>
          <a:solidFill>
            <a:srgbClr val="C0C0C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Bac </a:t>
            </a:r>
            <a:r>
              <a:rPr lang="fr-FR" sz="3200" b="1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+mj-ea"/>
                <a:cs typeface="+mj-cs"/>
              </a:rPr>
              <a:t>P</a:t>
            </a:r>
            <a:r>
              <a:rPr kumimoji="0" lang="fr-FR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ro</a:t>
            </a: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Métiers de la Sécurité</a:t>
            </a:r>
          </a:p>
        </p:txBody>
      </p:sp>
      <p:pic>
        <p:nvPicPr>
          <p:cNvPr id="82946" name="Picture 2" descr="http://t3.gstatic.com/images?q=tbn:ANd9GcQ9-kIVNiN7Ijs3FPvNkUjrIwiSXb561DBk-3RQFci6CUq2ueGkz6GmOdQ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924944"/>
            <a:ext cx="2939469" cy="1944216"/>
          </a:xfrm>
          <a:prstGeom prst="rect">
            <a:avLst/>
          </a:prstGeom>
          <a:noFill/>
        </p:spPr>
      </p:pic>
      <p:pic>
        <p:nvPicPr>
          <p:cNvPr id="82948" name="Picture 4" descr="http://t2.gstatic.com/images?q=tbn:ANd9GcSsQ9xcVFNmgzs3_Bj_gkI-JQq7hRywg86u3-cXyvRf3aUDqIOLUN0CLMrv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2492896"/>
            <a:ext cx="2508870" cy="1672580"/>
          </a:xfrm>
          <a:prstGeom prst="rect">
            <a:avLst/>
          </a:prstGeom>
          <a:noFill/>
        </p:spPr>
      </p:pic>
      <p:pic>
        <p:nvPicPr>
          <p:cNvPr id="82950" name="Picture 6" descr="http://t2.gstatic.com/images?q=tbn:ANd9GcT9k7CAHCZSj3s-nxDKOTgNFgtlJFE3h-CUgMMTg9ZcCaP0yBRt6Bt1LZP6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920" y="4653136"/>
            <a:ext cx="2492585" cy="19442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0" y="22860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755650" y="1628775"/>
            <a:ext cx="7772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-"/>
            </a:pPr>
            <a:r>
              <a:rPr lang="fr-FR" dirty="0" smtClean="0">
                <a:latin typeface="Book Antiqua" pitchFamily="18" charset="0"/>
              </a:rPr>
              <a:t> soit </a:t>
            </a:r>
            <a:r>
              <a:rPr lang="fr-FR" dirty="0">
                <a:latin typeface="Book Antiqua" pitchFamily="18" charset="0"/>
              </a:rPr>
              <a:t>pour le compte d’une </a:t>
            </a:r>
            <a:r>
              <a:rPr lang="fr-FR" u="sng" dirty="0" smtClean="0">
                <a:latin typeface="Book Antiqua" pitchFamily="18" charset="0"/>
              </a:rPr>
              <a:t>entreprise privée</a:t>
            </a:r>
            <a:r>
              <a:rPr lang="fr-FR" dirty="0" smtClean="0">
                <a:latin typeface="Book Antiqua" pitchFamily="18" charset="0"/>
              </a:rPr>
              <a:t> :</a:t>
            </a:r>
          </a:p>
          <a:p>
            <a:pPr algn="ctr">
              <a:spcBef>
                <a:spcPct val="50000"/>
              </a:spcBef>
            </a:pPr>
            <a:r>
              <a:rPr lang="fr-FR" b="1" dirty="0" smtClean="0">
                <a:solidFill>
                  <a:srgbClr val="FF0000"/>
                </a:solidFill>
                <a:latin typeface="Book Antiqua" pitchFamily="18" charset="0"/>
              </a:rPr>
              <a:t>Missions de Gardiennage et de Sécurité</a:t>
            </a:r>
          </a:p>
          <a:p>
            <a:pPr algn="just">
              <a:spcBef>
                <a:spcPct val="50000"/>
              </a:spcBef>
            </a:pPr>
            <a:endParaRPr lang="fr-FR" dirty="0">
              <a:latin typeface="Book Antiqua" pitchFamily="18" charset="0"/>
            </a:endParaRPr>
          </a:p>
        </p:txBody>
      </p:sp>
      <p:pic>
        <p:nvPicPr>
          <p:cNvPr id="8198" name="Picture 7" descr="ANd9GcSCXiLadIrWZRilFHCGvj_epQ7Gi2c5WNpWt93d2cgFVrhqNkG3MEJH8Yn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924944"/>
            <a:ext cx="2304256" cy="331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9" descr="ANd9GcTIA6RMJaFktd6HH8pTFmHWu00CSu_CrALypt7emSv6IPx6yk35j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284984"/>
            <a:ext cx="2951163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763688" y="404664"/>
            <a:ext cx="5400600" cy="864096"/>
          </a:xfrm>
          <a:prstGeom prst="rect">
            <a:avLst/>
          </a:prstGeom>
          <a:solidFill>
            <a:srgbClr val="C0C0C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Bac </a:t>
            </a:r>
            <a:r>
              <a:rPr lang="fr-FR" sz="3200" b="1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+mj-ea"/>
                <a:cs typeface="+mj-cs"/>
              </a:rPr>
              <a:t>P</a:t>
            </a:r>
            <a:r>
              <a:rPr kumimoji="0" lang="fr-FR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ro</a:t>
            </a: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ahoma" pitchFamily="34" charset="0"/>
                <a:ea typeface="+mj-ea"/>
                <a:cs typeface="+mj-cs"/>
              </a:rPr>
              <a:t>Métiers de la Sécurité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468</Words>
  <Application>Microsoft Office PowerPoint</Application>
  <PresentationFormat>Affichage à l'écran (4:3)</PresentationFormat>
  <Paragraphs>112</Paragraphs>
  <Slides>16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Modèle par défaut</vt:lpstr>
      <vt:lpstr>Baccalauréat professionnel Métiers de la Sécurité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activités spécifiques à la formation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Baccalauréat professionnel Sécurité-Prévention</dc:title>
  <dc:creator>Arnaud Mével</dc:creator>
  <cp:lastModifiedBy>guestabc</cp:lastModifiedBy>
  <cp:revision>195</cp:revision>
  <dcterms:created xsi:type="dcterms:W3CDTF">2006-05-20T23:11:37Z</dcterms:created>
  <dcterms:modified xsi:type="dcterms:W3CDTF">2015-01-13T17:23:55Z</dcterms:modified>
</cp:coreProperties>
</file>