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68" r:id="rId4"/>
    <p:sldId id="258" r:id="rId5"/>
    <p:sldId id="266" r:id="rId6"/>
    <p:sldId id="27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68660" autoAdjust="0"/>
  </p:normalViewPr>
  <p:slideViewPr>
    <p:cSldViewPr>
      <p:cViewPr>
        <p:scale>
          <a:sx n="50" d="100"/>
          <a:sy n="50" d="100"/>
        </p:scale>
        <p:origin x="-87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11BD15-4990-4E63-B083-437543C41B6E}" type="doc">
      <dgm:prSet loTypeId="urn:microsoft.com/office/officeart/2005/8/layout/vList6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E0CAE82A-23D2-45EA-B1F6-52CB87B9D435}">
      <dgm:prSet phldrT="[Texte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sz="2700" b="1" dirty="0" smtClean="0">
              <a:ln/>
            </a:rPr>
            <a:t>Analyse de la SP</a:t>
          </a:r>
          <a:endParaRPr lang="fr-FR" sz="2700" b="1" dirty="0">
            <a:ln/>
          </a:endParaRPr>
        </a:p>
      </dgm:t>
    </dgm:pt>
    <dgm:pt modelId="{7221C944-892B-4E03-80D1-E9941DE89749}" type="parTrans" cxnId="{92F0460C-00E3-437E-AD16-1580BCA7C1F4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415A49C1-3DDB-4804-8B1E-9FF22277BAD9}" type="sibTrans" cxnId="{92F0460C-00E3-437E-AD16-1580BCA7C1F4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D8324575-6E27-4E39-BB28-C0A74F5AD188}">
      <dgm:prSet phldrT="[Texte]" custT="1"/>
      <dgm:spPr/>
      <dgm:t>
        <a:bodyPr/>
        <a:lstStyle/>
        <a:p>
          <a:r>
            <a:rPr lang="fr-FR" sz="2700" dirty="0" smtClean="0">
              <a:ln/>
            </a:rPr>
            <a:t>Partie renseignée de la fiche</a:t>
          </a:r>
          <a:endParaRPr lang="fr-FR" sz="2700" dirty="0">
            <a:ln/>
          </a:endParaRPr>
        </a:p>
      </dgm:t>
    </dgm:pt>
    <dgm:pt modelId="{89CC0B6B-E40D-40CA-BCD2-19430437CA80}" type="parTrans" cxnId="{86363CAE-AEB3-4A74-BCBA-32C71ED65447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3065C879-394E-49EF-B75C-33DC1D4A2648}" type="sibTrans" cxnId="{86363CAE-AEB3-4A74-BCBA-32C71ED65447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B75ACF2D-936A-4F27-AA08-91730FFF6CD8}">
      <dgm:prSet phldrT="[Texte]" custT="1"/>
      <dgm:spPr/>
      <dgm:t>
        <a:bodyPr/>
        <a:lstStyle/>
        <a:p>
          <a:r>
            <a:rPr lang="fr-FR" sz="2700" dirty="0" smtClean="0">
              <a:ln/>
            </a:rPr>
            <a:t>Partie automatisée de la fiche</a:t>
          </a:r>
          <a:endParaRPr lang="fr-FR" sz="2700" dirty="0">
            <a:ln/>
          </a:endParaRPr>
        </a:p>
      </dgm:t>
    </dgm:pt>
    <dgm:pt modelId="{31951F88-9EC9-449E-AA28-A026957A83D0}" type="parTrans" cxnId="{3377C049-8CCE-40EA-A7DF-147ACD57CE5A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F0A68DBA-2DED-4D20-AC17-C54D72CF36EC}" type="sibTrans" cxnId="{3377C049-8CCE-40EA-A7DF-147ACD57CE5A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DFB5B1D0-6C63-4BB1-AB6B-E3844686B4B1}">
      <dgm:prSet phldrT="[Texte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fr-FR" sz="2700" b="1" dirty="0" smtClean="0">
              <a:ln/>
            </a:rPr>
            <a:t>Contribution à la professionnalisation</a:t>
          </a:r>
          <a:endParaRPr lang="fr-FR" sz="2700" b="1" dirty="0">
            <a:ln/>
          </a:endParaRPr>
        </a:p>
      </dgm:t>
    </dgm:pt>
    <dgm:pt modelId="{05C1B7FD-10CD-4892-9DC2-593915F2CBDD}" type="parTrans" cxnId="{69ECFD4A-3283-4C58-A278-D87BC9B557C9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19FA5C2B-92E1-4E44-9E27-824645E22622}" type="sibTrans" cxnId="{69ECFD4A-3283-4C58-A278-D87BC9B557C9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268F4292-7543-4A96-A32E-5F4F11319CBD}">
      <dgm:prSet phldrT="[Texte]" custT="1"/>
      <dgm:spPr/>
      <dgm:t>
        <a:bodyPr/>
        <a:lstStyle/>
        <a:p>
          <a:r>
            <a:rPr lang="fr-FR" sz="2700" dirty="0" smtClean="0">
              <a:ln/>
            </a:rPr>
            <a:t>De l’explicitation par l’écrit</a:t>
          </a:r>
          <a:endParaRPr lang="fr-FR" sz="2700" dirty="0">
            <a:ln/>
          </a:endParaRPr>
        </a:p>
      </dgm:t>
    </dgm:pt>
    <dgm:pt modelId="{D5F04CE6-80FA-4B53-A5FD-837FB01CBC31}" type="parTrans" cxnId="{A7F7E7C5-4BB6-41B7-9008-A723EA42B804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A1D395FE-331C-46FE-B52C-B057D43C8FA2}" type="sibTrans" cxnId="{A7F7E7C5-4BB6-41B7-9008-A723EA42B804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58AB7507-6F02-460E-A1A1-26649FC28C5F}">
      <dgm:prSet phldrT="[Texte]" custT="1"/>
      <dgm:spPr/>
      <dgm:t>
        <a:bodyPr/>
        <a:lstStyle/>
        <a:p>
          <a:r>
            <a:rPr lang="fr-FR" sz="2700" dirty="0" smtClean="0">
              <a:ln/>
            </a:rPr>
            <a:t>À l’explicitation à l’oral</a:t>
          </a:r>
          <a:endParaRPr lang="fr-FR" sz="2700" dirty="0">
            <a:ln/>
          </a:endParaRPr>
        </a:p>
      </dgm:t>
    </dgm:pt>
    <dgm:pt modelId="{4E460DF6-80AA-4AF5-ACDE-AC234A988421}" type="parTrans" cxnId="{24E4D9F6-1973-4EEC-BCFD-19047F82D25D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B9E6FB4E-D6E7-4F7C-A4A8-C7C896CAC11C}" type="sibTrans" cxnId="{24E4D9F6-1973-4EEC-BCFD-19047F82D25D}">
      <dgm:prSet/>
      <dgm:spPr/>
      <dgm:t>
        <a:bodyPr/>
        <a:lstStyle/>
        <a:p>
          <a:endParaRPr lang="fr-FR">
            <a:ln>
              <a:solidFill>
                <a:schemeClr val="accent6"/>
              </a:solidFill>
            </a:ln>
          </a:endParaRPr>
        </a:p>
      </dgm:t>
    </dgm:pt>
    <dgm:pt modelId="{60021952-6099-47E4-8B36-496EA2D28BA0}">
      <dgm:prSet phldrT="[Texte]" custT="1"/>
      <dgm:spPr/>
      <dgm:t>
        <a:bodyPr/>
        <a:lstStyle/>
        <a:p>
          <a:endParaRPr lang="fr-FR" sz="2700" dirty="0">
            <a:ln/>
          </a:endParaRPr>
        </a:p>
      </dgm:t>
    </dgm:pt>
    <dgm:pt modelId="{5ED5BC8F-3FA5-414A-89FA-BC920DE46609}" type="parTrans" cxnId="{5B598997-0129-48DE-B0D2-A3DB026FDEB2}">
      <dgm:prSet/>
      <dgm:spPr/>
      <dgm:t>
        <a:bodyPr/>
        <a:lstStyle/>
        <a:p>
          <a:endParaRPr lang="fr-FR"/>
        </a:p>
      </dgm:t>
    </dgm:pt>
    <dgm:pt modelId="{1E219C03-64C7-469E-966E-A9AAD23791D6}" type="sibTrans" cxnId="{5B598997-0129-48DE-B0D2-A3DB026FDEB2}">
      <dgm:prSet/>
      <dgm:spPr/>
      <dgm:t>
        <a:bodyPr/>
        <a:lstStyle/>
        <a:p>
          <a:endParaRPr lang="fr-FR"/>
        </a:p>
      </dgm:t>
    </dgm:pt>
    <dgm:pt modelId="{69CAADAE-6866-4740-AEF3-F30700118518}">
      <dgm:prSet phldrT="[Texte]" custT="1"/>
      <dgm:spPr/>
      <dgm:t>
        <a:bodyPr/>
        <a:lstStyle/>
        <a:p>
          <a:endParaRPr lang="fr-FR" sz="2700" dirty="0">
            <a:ln/>
          </a:endParaRPr>
        </a:p>
      </dgm:t>
    </dgm:pt>
    <dgm:pt modelId="{75BB2F95-0BEA-4FC8-9C8D-B355B740B86D}" type="parTrans" cxnId="{8F123466-201E-418A-84AA-A3E86778C8A8}">
      <dgm:prSet/>
      <dgm:spPr/>
      <dgm:t>
        <a:bodyPr/>
        <a:lstStyle/>
        <a:p>
          <a:endParaRPr lang="fr-FR"/>
        </a:p>
      </dgm:t>
    </dgm:pt>
    <dgm:pt modelId="{0E53EC5F-E9C9-45AA-8E4C-2B787647444C}" type="sibTrans" cxnId="{8F123466-201E-418A-84AA-A3E86778C8A8}">
      <dgm:prSet/>
      <dgm:spPr/>
      <dgm:t>
        <a:bodyPr/>
        <a:lstStyle/>
        <a:p>
          <a:endParaRPr lang="fr-FR"/>
        </a:p>
      </dgm:t>
    </dgm:pt>
    <dgm:pt modelId="{BD469E83-697B-4943-95CB-C5FFADAFC3F7}" type="pres">
      <dgm:prSet presAssocID="{ED11BD15-4990-4E63-B083-437543C41B6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5E5A10F-0D8E-4B7D-8C96-B4D25A20FFAD}" type="pres">
      <dgm:prSet presAssocID="{E0CAE82A-23D2-45EA-B1F6-52CB87B9D435}" presName="linNode" presStyleCnt="0"/>
      <dgm:spPr/>
      <dgm:t>
        <a:bodyPr/>
        <a:lstStyle/>
        <a:p>
          <a:endParaRPr lang="fr-FR"/>
        </a:p>
      </dgm:t>
    </dgm:pt>
    <dgm:pt modelId="{DEC6B1D8-1815-480B-BCAF-9AD494B77653}" type="pres">
      <dgm:prSet presAssocID="{E0CAE82A-23D2-45EA-B1F6-52CB87B9D43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A9C5DE-A095-4264-A8CC-A8FC34D898CF}" type="pres">
      <dgm:prSet presAssocID="{E0CAE82A-23D2-45EA-B1F6-52CB87B9D43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18B2118-33DB-44E5-A821-63762C6B071D}" type="pres">
      <dgm:prSet presAssocID="{415A49C1-3DDB-4804-8B1E-9FF22277BAD9}" presName="spacing" presStyleCnt="0"/>
      <dgm:spPr/>
      <dgm:t>
        <a:bodyPr/>
        <a:lstStyle/>
        <a:p>
          <a:endParaRPr lang="fr-FR"/>
        </a:p>
      </dgm:t>
    </dgm:pt>
    <dgm:pt modelId="{22F74D86-87DD-40C0-B1F8-A68117A99540}" type="pres">
      <dgm:prSet presAssocID="{DFB5B1D0-6C63-4BB1-AB6B-E3844686B4B1}" presName="linNode" presStyleCnt="0"/>
      <dgm:spPr/>
      <dgm:t>
        <a:bodyPr/>
        <a:lstStyle/>
        <a:p>
          <a:endParaRPr lang="fr-FR"/>
        </a:p>
      </dgm:t>
    </dgm:pt>
    <dgm:pt modelId="{1F62CD15-AD92-4ACD-883C-DA303C172409}" type="pres">
      <dgm:prSet presAssocID="{DFB5B1D0-6C63-4BB1-AB6B-E3844686B4B1}" presName="parentShp" presStyleLbl="node1" presStyleIdx="1" presStyleCnt="2" custLinFactNeighborY="-20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EA14E17-53D4-44DA-815B-80469D4122E8}" type="pres">
      <dgm:prSet presAssocID="{DFB5B1D0-6C63-4BB1-AB6B-E3844686B4B1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B598997-0129-48DE-B0D2-A3DB026FDEB2}" srcId="{DFB5B1D0-6C63-4BB1-AB6B-E3844686B4B1}" destId="{60021952-6099-47E4-8B36-496EA2D28BA0}" srcOrd="1" destOrd="0" parTransId="{5ED5BC8F-3FA5-414A-89FA-BC920DE46609}" sibTransId="{1E219C03-64C7-469E-966E-A9AAD23791D6}"/>
    <dgm:cxn modelId="{29C57EAC-530A-4077-92EE-DC56A89AE688}" type="presOf" srcId="{E0CAE82A-23D2-45EA-B1F6-52CB87B9D435}" destId="{DEC6B1D8-1815-480B-BCAF-9AD494B77653}" srcOrd="0" destOrd="0" presId="urn:microsoft.com/office/officeart/2005/8/layout/vList6"/>
    <dgm:cxn modelId="{8F123466-201E-418A-84AA-A3E86778C8A8}" srcId="{E0CAE82A-23D2-45EA-B1F6-52CB87B9D435}" destId="{69CAADAE-6866-4740-AEF3-F30700118518}" srcOrd="1" destOrd="0" parTransId="{75BB2F95-0BEA-4FC8-9C8D-B355B740B86D}" sibTransId="{0E53EC5F-E9C9-45AA-8E4C-2B787647444C}"/>
    <dgm:cxn modelId="{A7F7E7C5-4BB6-41B7-9008-A723EA42B804}" srcId="{DFB5B1D0-6C63-4BB1-AB6B-E3844686B4B1}" destId="{268F4292-7543-4A96-A32E-5F4F11319CBD}" srcOrd="0" destOrd="0" parTransId="{D5F04CE6-80FA-4B53-A5FD-837FB01CBC31}" sibTransId="{A1D395FE-331C-46FE-B52C-B057D43C8FA2}"/>
    <dgm:cxn modelId="{2E971D80-81FC-498F-97A0-40C703767DBB}" type="presOf" srcId="{D8324575-6E27-4E39-BB28-C0A74F5AD188}" destId="{2DA9C5DE-A095-4264-A8CC-A8FC34D898CF}" srcOrd="0" destOrd="0" presId="urn:microsoft.com/office/officeart/2005/8/layout/vList6"/>
    <dgm:cxn modelId="{24E4D9F6-1973-4EEC-BCFD-19047F82D25D}" srcId="{DFB5B1D0-6C63-4BB1-AB6B-E3844686B4B1}" destId="{58AB7507-6F02-460E-A1A1-26649FC28C5F}" srcOrd="2" destOrd="0" parTransId="{4E460DF6-80AA-4AF5-ACDE-AC234A988421}" sibTransId="{B9E6FB4E-D6E7-4F7C-A4A8-C7C896CAC11C}"/>
    <dgm:cxn modelId="{1E481A9B-F6DF-44AF-A529-792D22A55667}" type="presOf" srcId="{B75ACF2D-936A-4F27-AA08-91730FFF6CD8}" destId="{2DA9C5DE-A095-4264-A8CC-A8FC34D898CF}" srcOrd="0" destOrd="2" presId="urn:microsoft.com/office/officeart/2005/8/layout/vList6"/>
    <dgm:cxn modelId="{4AF337AB-6FB8-4E86-AC56-8D99863AD905}" type="presOf" srcId="{60021952-6099-47E4-8B36-496EA2D28BA0}" destId="{FEA14E17-53D4-44DA-815B-80469D4122E8}" srcOrd="0" destOrd="1" presId="urn:microsoft.com/office/officeart/2005/8/layout/vList6"/>
    <dgm:cxn modelId="{3377C049-8CCE-40EA-A7DF-147ACD57CE5A}" srcId="{E0CAE82A-23D2-45EA-B1F6-52CB87B9D435}" destId="{B75ACF2D-936A-4F27-AA08-91730FFF6CD8}" srcOrd="2" destOrd="0" parTransId="{31951F88-9EC9-449E-AA28-A026957A83D0}" sibTransId="{F0A68DBA-2DED-4D20-AC17-C54D72CF36EC}"/>
    <dgm:cxn modelId="{75C08992-7521-42BC-BC38-533E9195B358}" type="presOf" srcId="{ED11BD15-4990-4E63-B083-437543C41B6E}" destId="{BD469E83-697B-4943-95CB-C5FFADAFC3F7}" srcOrd="0" destOrd="0" presId="urn:microsoft.com/office/officeart/2005/8/layout/vList6"/>
    <dgm:cxn modelId="{4445A4C3-66DF-4DAF-86D2-C8C0230E6854}" type="presOf" srcId="{268F4292-7543-4A96-A32E-5F4F11319CBD}" destId="{FEA14E17-53D4-44DA-815B-80469D4122E8}" srcOrd="0" destOrd="0" presId="urn:microsoft.com/office/officeart/2005/8/layout/vList6"/>
    <dgm:cxn modelId="{73EB7C82-4278-4F4E-A1B0-DB1D56B5D110}" type="presOf" srcId="{58AB7507-6F02-460E-A1A1-26649FC28C5F}" destId="{FEA14E17-53D4-44DA-815B-80469D4122E8}" srcOrd="0" destOrd="2" presId="urn:microsoft.com/office/officeart/2005/8/layout/vList6"/>
    <dgm:cxn modelId="{F412D945-A8E3-4AD6-AF2F-B6FA7EF09A49}" type="presOf" srcId="{DFB5B1D0-6C63-4BB1-AB6B-E3844686B4B1}" destId="{1F62CD15-AD92-4ACD-883C-DA303C172409}" srcOrd="0" destOrd="0" presId="urn:microsoft.com/office/officeart/2005/8/layout/vList6"/>
    <dgm:cxn modelId="{69ECFD4A-3283-4C58-A278-D87BC9B557C9}" srcId="{ED11BD15-4990-4E63-B083-437543C41B6E}" destId="{DFB5B1D0-6C63-4BB1-AB6B-E3844686B4B1}" srcOrd="1" destOrd="0" parTransId="{05C1B7FD-10CD-4892-9DC2-593915F2CBDD}" sibTransId="{19FA5C2B-92E1-4E44-9E27-824645E22622}"/>
    <dgm:cxn modelId="{86363CAE-AEB3-4A74-BCBA-32C71ED65447}" srcId="{E0CAE82A-23D2-45EA-B1F6-52CB87B9D435}" destId="{D8324575-6E27-4E39-BB28-C0A74F5AD188}" srcOrd="0" destOrd="0" parTransId="{89CC0B6B-E40D-40CA-BCD2-19430437CA80}" sibTransId="{3065C879-394E-49EF-B75C-33DC1D4A2648}"/>
    <dgm:cxn modelId="{D7D43C3F-100B-40EA-9E78-B7EBF9348B2A}" type="presOf" srcId="{69CAADAE-6866-4740-AEF3-F30700118518}" destId="{2DA9C5DE-A095-4264-A8CC-A8FC34D898CF}" srcOrd="0" destOrd="1" presId="urn:microsoft.com/office/officeart/2005/8/layout/vList6"/>
    <dgm:cxn modelId="{92F0460C-00E3-437E-AD16-1580BCA7C1F4}" srcId="{ED11BD15-4990-4E63-B083-437543C41B6E}" destId="{E0CAE82A-23D2-45EA-B1F6-52CB87B9D435}" srcOrd="0" destOrd="0" parTransId="{7221C944-892B-4E03-80D1-E9941DE89749}" sibTransId="{415A49C1-3DDB-4804-8B1E-9FF22277BAD9}"/>
    <dgm:cxn modelId="{B559D0B6-25A5-4E67-8D35-B2ACCEDDA183}" type="presParOf" srcId="{BD469E83-697B-4943-95CB-C5FFADAFC3F7}" destId="{25E5A10F-0D8E-4B7D-8C96-B4D25A20FFAD}" srcOrd="0" destOrd="0" presId="urn:microsoft.com/office/officeart/2005/8/layout/vList6"/>
    <dgm:cxn modelId="{6D1BFD0A-1CD2-4E73-92BA-73653E53170F}" type="presParOf" srcId="{25E5A10F-0D8E-4B7D-8C96-B4D25A20FFAD}" destId="{DEC6B1D8-1815-480B-BCAF-9AD494B77653}" srcOrd="0" destOrd="0" presId="urn:microsoft.com/office/officeart/2005/8/layout/vList6"/>
    <dgm:cxn modelId="{C34CA70A-C1DA-402F-96AD-D2E99AE2D727}" type="presParOf" srcId="{25E5A10F-0D8E-4B7D-8C96-B4D25A20FFAD}" destId="{2DA9C5DE-A095-4264-A8CC-A8FC34D898CF}" srcOrd="1" destOrd="0" presId="urn:microsoft.com/office/officeart/2005/8/layout/vList6"/>
    <dgm:cxn modelId="{68AA4DEE-D7B5-4744-B945-43EC9434D32E}" type="presParOf" srcId="{BD469E83-697B-4943-95CB-C5FFADAFC3F7}" destId="{618B2118-33DB-44E5-A821-63762C6B071D}" srcOrd="1" destOrd="0" presId="urn:microsoft.com/office/officeart/2005/8/layout/vList6"/>
    <dgm:cxn modelId="{93CEF5BB-7B0C-49E0-BDDB-8EF51072F556}" type="presParOf" srcId="{BD469E83-697B-4943-95CB-C5FFADAFC3F7}" destId="{22F74D86-87DD-40C0-B1F8-A68117A99540}" srcOrd="2" destOrd="0" presId="urn:microsoft.com/office/officeart/2005/8/layout/vList6"/>
    <dgm:cxn modelId="{3BC29ABC-F1E3-4F09-9E1F-62E62322F2BE}" type="presParOf" srcId="{22F74D86-87DD-40C0-B1F8-A68117A99540}" destId="{1F62CD15-AD92-4ACD-883C-DA303C172409}" srcOrd="0" destOrd="0" presId="urn:microsoft.com/office/officeart/2005/8/layout/vList6"/>
    <dgm:cxn modelId="{1FBCC8CE-3FEE-4805-9D89-69079FF44877}" type="presParOf" srcId="{22F74D86-87DD-40C0-B1F8-A68117A99540}" destId="{FEA14E17-53D4-44DA-815B-80469D4122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A9C5DE-A095-4264-A8CC-A8FC34D898CF}">
      <dsp:nvSpPr>
        <dsp:cNvPr id="0" name=""/>
        <dsp:cNvSpPr/>
      </dsp:nvSpPr>
      <dsp:spPr>
        <a:xfrm>
          <a:off x="3571887" y="439"/>
          <a:ext cx="5357830" cy="1714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>
              <a:ln/>
            </a:rPr>
            <a:t>Partie renseignée de la fiche</a:t>
          </a:r>
          <a:endParaRPr lang="fr-FR" sz="2700" kern="1200" dirty="0">
            <a:ln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>
            <a:ln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>
              <a:ln/>
            </a:rPr>
            <a:t>Partie automatisée de la fiche</a:t>
          </a:r>
          <a:endParaRPr lang="fr-FR" sz="2700" kern="1200" dirty="0">
            <a:ln/>
          </a:endParaRPr>
        </a:p>
      </dsp:txBody>
      <dsp:txXfrm>
        <a:off x="3571887" y="439"/>
        <a:ext cx="5357830" cy="1714057"/>
      </dsp:txXfrm>
    </dsp:sp>
    <dsp:sp modelId="{DEC6B1D8-1815-480B-BCAF-9AD494B77653}">
      <dsp:nvSpPr>
        <dsp:cNvPr id="0" name=""/>
        <dsp:cNvSpPr/>
      </dsp:nvSpPr>
      <dsp:spPr>
        <a:xfrm>
          <a:off x="0" y="439"/>
          <a:ext cx="3571887" cy="1714057"/>
        </a:xfrm>
        <a:prstGeom prst="round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>
              <a:ln/>
            </a:rPr>
            <a:t>Analyse de la SP</a:t>
          </a:r>
          <a:endParaRPr lang="fr-FR" sz="2700" b="1" kern="1200" dirty="0">
            <a:ln/>
          </a:endParaRPr>
        </a:p>
      </dsp:txBody>
      <dsp:txXfrm>
        <a:off x="0" y="439"/>
        <a:ext cx="3571887" cy="1714057"/>
      </dsp:txXfrm>
    </dsp:sp>
    <dsp:sp modelId="{FEA14E17-53D4-44DA-815B-80469D4122E8}">
      <dsp:nvSpPr>
        <dsp:cNvPr id="0" name=""/>
        <dsp:cNvSpPr/>
      </dsp:nvSpPr>
      <dsp:spPr>
        <a:xfrm>
          <a:off x="3571887" y="1885902"/>
          <a:ext cx="5357830" cy="171405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19724680"/>
            <a:satOff val="-58726"/>
            <a:lumOff val="-38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9724680"/>
              <a:satOff val="-58726"/>
              <a:lumOff val="-38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>
              <a:ln/>
            </a:rPr>
            <a:t>De l’explicitation par l’écrit</a:t>
          </a:r>
          <a:endParaRPr lang="fr-FR" sz="2700" kern="1200" dirty="0">
            <a:ln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700" kern="1200" dirty="0">
            <a:ln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700" kern="1200" dirty="0" smtClean="0">
              <a:ln/>
            </a:rPr>
            <a:t>À l’explicitation à l’oral</a:t>
          </a:r>
          <a:endParaRPr lang="fr-FR" sz="2700" kern="1200" dirty="0">
            <a:ln/>
          </a:endParaRPr>
        </a:p>
      </dsp:txBody>
      <dsp:txXfrm>
        <a:off x="3571887" y="1885902"/>
        <a:ext cx="5357830" cy="1714057"/>
      </dsp:txXfrm>
    </dsp:sp>
    <dsp:sp modelId="{1F62CD15-AD92-4ACD-883C-DA303C172409}">
      <dsp:nvSpPr>
        <dsp:cNvPr id="0" name=""/>
        <dsp:cNvSpPr/>
      </dsp:nvSpPr>
      <dsp:spPr>
        <a:xfrm>
          <a:off x="0" y="1850010"/>
          <a:ext cx="3571887" cy="1714057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700" b="1" kern="1200" dirty="0" smtClean="0">
              <a:ln/>
            </a:rPr>
            <a:t>Contribution à la professionnalisation</a:t>
          </a:r>
          <a:endParaRPr lang="fr-FR" sz="2700" b="1" kern="1200" dirty="0">
            <a:ln/>
          </a:endParaRPr>
        </a:p>
      </dsp:txBody>
      <dsp:txXfrm>
        <a:off x="0" y="1850010"/>
        <a:ext cx="3571887" cy="1714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2E9BC-3CD2-491E-AA85-EF715FC3F8F2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63EDE-40FA-4E34-A85D-633717DECC0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12980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</a:t>
            </a:r>
            <a:r>
              <a:rPr lang="fr-FR" baseline="0" dirty="0" smtClean="0"/>
              <a:t> évaluer les compétences ?</a:t>
            </a:r>
          </a:p>
          <a:p>
            <a:endParaRPr lang="fr-FR" baseline="0" dirty="0" smtClean="0"/>
          </a:p>
          <a:p>
            <a:r>
              <a:rPr lang="fr-FR" baseline="0" dirty="0" smtClean="0"/>
              <a:t>Par qui ? =&gt; dans l’idéal tous les enseignants !</a:t>
            </a:r>
          </a:p>
          <a:p>
            <a:endParaRPr lang="fr-FR" baseline="0" dirty="0" smtClean="0"/>
          </a:p>
          <a:p>
            <a:r>
              <a:rPr lang="fr-FR" baseline="0" dirty="0" smtClean="0"/>
              <a:t>Comment ? </a:t>
            </a:r>
          </a:p>
          <a:p>
            <a:r>
              <a:rPr lang="fr-FR" baseline="0" dirty="0" smtClean="0"/>
              <a:t>SITUATION A (au fil de l’eau)</a:t>
            </a:r>
          </a:p>
          <a:p>
            <a:pPr>
              <a:buFontTx/>
              <a:buChar char="-"/>
            </a:pPr>
            <a:r>
              <a:rPr lang="fr-FR" baseline="0" dirty="0" smtClean="0"/>
              <a:t>Observation et analyse des situations de travail</a:t>
            </a:r>
          </a:p>
          <a:p>
            <a:pPr>
              <a:buFontTx/>
              <a:buChar char="-"/>
            </a:pPr>
            <a:r>
              <a:rPr lang="fr-FR" baseline="0" dirty="0" smtClean="0"/>
              <a:t>Installation des notions et repérage des compétences professionnelles</a:t>
            </a:r>
          </a:p>
          <a:p>
            <a:pPr>
              <a:buFontTx/>
              <a:buChar char="-"/>
            </a:pPr>
            <a:r>
              <a:rPr lang="fr-FR" baseline="0" dirty="0" smtClean="0"/>
              <a:t>Action et production</a:t>
            </a:r>
          </a:p>
          <a:p>
            <a:pPr>
              <a:buFontTx/>
              <a:buChar char="-"/>
            </a:pPr>
            <a:r>
              <a:rPr lang="fr-FR" baseline="0" dirty="0" smtClean="0"/>
              <a:t>Réflexivité sur sa propre action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None/>
            </a:pPr>
            <a:r>
              <a:rPr lang="fr-FR" baseline="0" dirty="0" smtClean="0"/>
              <a:t>SITUATION B </a:t>
            </a:r>
          </a:p>
          <a:p>
            <a:pPr>
              <a:buFontTx/>
              <a:buChar char="-"/>
            </a:pPr>
            <a:r>
              <a:rPr lang="fr-FR" baseline="0" dirty="0" smtClean="0"/>
              <a:t>Réflexivité sur sa propre action</a:t>
            </a:r>
          </a:p>
          <a:p>
            <a:pPr>
              <a:buFontTx/>
              <a:buChar char="-"/>
            </a:pPr>
            <a:r>
              <a:rPr lang="fr-FR" baseline="0" dirty="0" smtClean="0"/>
              <a:t>Réutilisation des compétences et savoirs dans des situations semblables, de plus en plus complexes.</a:t>
            </a:r>
          </a:p>
          <a:p>
            <a:pPr>
              <a:buFontTx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63EDE-40FA-4E34-A85D-633717DECC0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Vigilance :</a:t>
            </a:r>
          </a:p>
          <a:p>
            <a:pPr>
              <a:buFontTx/>
              <a:buChar char="-"/>
            </a:pPr>
            <a:r>
              <a:rPr lang="fr-FR" dirty="0" smtClean="0"/>
              <a:t>Renseignement de tous les items explicite</a:t>
            </a:r>
          </a:p>
          <a:p>
            <a:pPr>
              <a:buFontTx/>
              <a:buChar char="-"/>
            </a:pPr>
            <a:r>
              <a:rPr lang="fr-FR" dirty="0" smtClean="0"/>
              <a:t>Manipulation, opératoire, sauvegarde</a:t>
            </a:r>
          </a:p>
          <a:p>
            <a:pPr>
              <a:buFontTx/>
              <a:buChar char="-"/>
            </a:pPr>
            <a:r>
              <a:rPr lang="fr-FR" baseline="0" dirty="0" smtClean="0"/>
              <a:t> validation de la SP : critères de validation de la SP=&gt; ok pour cliquer sur Valider</a:t>
            </a:r>
          </a:p>
          <a:p>
            <a:pPr>
              <a:buFontTx/>
              <a:buChar char="-"/>
            </a:pPr>
            <a:r>
              <a:rPr lang="fr-FR" baseline="0" dirty="0" smtClean="0"/>
              <a:t>(stage : 1 </a:t>
            </a:r>
            <a:r>
              <a:rPr lang="fr-FR" baseline="0" dirty="0" err="1" smtClean="0"/>
              <a:t>sp</a:t>
            </a:r>
            <a:r>
              <a:rPr lang="fr-FR" baseline="0" dirty="0" smtClean="0"/>
              <a:t> de fait dès lors qu’il y a des </a:t>
            </a:r>
            <a:r>
              <a:rPr lang="fr-FR" baseline="0" smtClean="0"/>
              <a:t>tâches répétitives)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63EDE-40FA-4E34-A85D-633717DECC0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BTS CG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C82990-57D1-4A00-9146-0DA31F6501D6}" type="datetimeFigureOut">
              <a:rPr lang="fr-FR" smtClean="0"/>
              <a:pPr/>
              <a:t>17/06/2015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BTS CG</a:t>
            </a:r>
            <a:endParaRPr lang="fr-FR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1F1E87-D35C-4E55-AE57-ABA6AC50BFD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6858142" cy="145832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00000">
                <a:srgbClr val="8FCAF3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0"/>
            <a:ext cx="2436530" cy="14692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630616" cy="2450703"/>
          </a:xfrm>
        </p:spPr>
        <p:txBody>
          <a:bodyPr>
            <a:normAutofit fontScale="90000"/>
          </a:bodyPr>
          <a:lstStyle/>
          <a:p>
            <a:pPr marL="265113" algn="ctr"/>
            <a:r>
              <a:rPr lang="fr-FR" dirty="0" smtClean="0"/>
              <a:t>LE PASSEPORT PROFESSIONNEL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Outil de recensement et d’analyse des activités professionnelles (Situations Professionnelles)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4701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Triple finalités</a:t>
            </a:r>
            <a:endParaRPr lang="fr-FR" sz="3600" dirty="0"/>
          </a:p>
        </p:txBody>
      </p:sp>
      <p:grpSp>
        <p:nvGrpSpPr>
          <p:cNvPr id="4" name="Groupe 3"/>
          <p:cNvGrpSpPr/>
          <p:nvPr/>
        </p:nvGrpSpPr>
        <p:grpSpPr>
          <a:xfrm>
            <a:off x="1392117" y="1484982"/>
            <a:ext cx="5927717" cy="4680123"/>
            <a:chOff x="1392117" y="1484982"/>
            <a:chExt cx="5927717" cy="4680123"/>
          </a:xfrm>
          <a:scene3d>
            <a:camera prst="perspectiveHeroicExtremeRightFacing" zoom="82000">
              <a:rot lat="21300000" lon="20400000" rev="180000"/>
            </a:camera>
            <a:lightRig rig="morning" dir="t">
              <a:rot lat="0" lon="0" rev="20400000"/>
            </a:lightRig>
          </a:scene3d>
        </p:grpSpPr>
        <p:sp>
          <p:nvSpPr>
            <p:cNvPr id="6" name="Forme libre 5"/>
            <p:cNvSpPr/>
            <p:nvPr/>
          </p:nvSpPr>
          <p:spPr>
            <a:xfrm>
              <a:off x="1392117" y="1484982"/>
              <a:ext cx="5500511" cy="500046"/>
            </a:xfrm>
            <a:custGeom>
              <a:avLst/>
              <a:gdLst>
                <a:gd name="connsiteX0" fmla="*/ 0 w 5500511"/>
                <a:gd name="connsiteY0" fmla="*/ 0 h 500046"/>
                <a:gd name="connsiteX1" fmla="*/ 5500511 w 5500511"/>
                <a:gd name="connsiteY1" fmla="*/ 0 h 500046"/>
                <a:gd name="connsiteX2" fmla="*/ 5500511 w 5500511"/>
                <a:gd name="connsiteY2" fmla="*/ 500046 h 500046"/>
                <a:gd name="connsiteX3" fmla="*/ 0 w 5500511"/>
                <a:gd name="connsiteY3" fmla="*/ 500046 h 500046"/>
                <a:gd name="connsiteX4" fmla="*/ 0 w 5500511"/>
                <a:gd name="connsiteY4" fmla="*/ 0 h 50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511" h="500046">
                  <a:moveTo>
                    <a:pt x="0" y="0"/>
                  </a:moveTo>
                  <a:lnTo>
                    <a:pt x="5500511" y="0"/>
                  </a:lnTo>
                  <a:lnTo>
                    <a:pt x="5500511" y="500046"/>
                  </a:lnTo>
                  <a:lnTo>
                    <a:pt x="0" y="500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/>
                <a:t>FORMATION</a:t>
              </a:r>
              <a:endParaRPr lang="fr-FR" sz="2400" b="1" kern="1200" dirty="0"/>
            </a:p>
          </p:txBody>
        </p:sp>
        <p:sp>
          <p:nvSpPr>
            <p:cNvPr id="7" name="Chevron 6"/>
            <p:cNvSpPr/>
            <p:nvPr/>
          </p:nvSpPr>
          <p:spPr>
            <a:xfrm>
              <a:off x="1392117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7"/>
            <p:cNvSpPr/>
            <p:nvPr/>
          </p:nvSpPr>
          <p:spPr>
            <a:xfrm>
              <a:off x="2165244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594185"/>
                <a:satOff val="-3026"/>
                <a:lumOff val="559"/>
                <a:alphaOff val="0"/>
              </a:schemeClr>
            </a:lnRef>
            <a:fillRef idx="1">
              <a:schemeClr val="accent5">
                <a:hueOff val="594185"/>
                <a:satOff val="-3026"/>
                <a:lumOff val="559"/>
                <a:alphaOff val="0"/>
              </a:schemeClr>
            </a:fillRef>
            <a:effectRef idx="2">
              <a:schemeClr val="accent5">
                <a:hueOff val="594185"/>
                <a:satOff val="-3026"/>
                <a:lumOff val="55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8"/>
            <p:cNvSpPr/>
            <p:nvPr/>
          </p:nvSpPr>
          <p:spPr>
            <a:xfrm>
              <a:off x="2938983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188369"/>
                <a:satOff val="-6052"/>
                <a:lumOff val="1118"/>
                <a:alphaOff val="0"/>
              </a:schemeClr>
            </a:lnRef>
            <a:fillRef idx="1">
              <a:schemeClr val="accent5">
                <a:hueOff val="1188369"/>
                <a:satOff val="-6052"/>
                <a:lumOff val="1118"/>
                <a:alphaOff val="0"/>
              </a:schemeClr>
            </a:fillRef>
            <a:effectRef idx="2">
              <a:schemeClr val="accent5">
                <a:hueOff val="1188369"/>
                <a:satOff val="-6052"/>
                <a:lumOff val="111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Chevron 9"/>
            <p:cNvSpPr/>
            <p:nvPr/>
          </p:nvSpPr>
          <p:spPr>
            <a:xfrm>
              <a:off x="3712110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782554"/>
                <a:satOff val="-9078"/>
                <a:lumOff val="1676"/>
                <a:alphaOff val="0"/>
              </a:schemeClr>
            </a:lnRef>
            <a:fillRef idx="1">
              <a:schemeClr val="accent5">
                <a:hueOff val="1782554"/>
                <a:satOff val="-9078"/>
                <a:lumOff val="1676"/>
                <a:alphaOff val="0"/>
              </a:schemeClr>
            </a:fillRef>
            <a:effectRef idx="2">
              <a:schemeClr val="accent5">
                <a:hueOff val="1782554"/>
                <a:satOff val="-9078"/>
                <a:lumOff val="167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hevron 10"/>
            <p:cNvSpPr/>
            <p:nvPr/>
          </p:nvSpPr>
          <p:spPr>
            <a:xfrm>
              <a:off x="4485849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2376739"/>
                <a:satOff val="-12104"/>
                <a:lumOff val="2235"/>
                <a:alphaOff val="0"/>
              </a:schemeClr>
            </a:lnRef>
            <a:fillRef idx="1">
              <a:schemeClr val="accent5">
                <a:hueOff val="2376739"/>
                <a:satOff val="-12104"/>
                <a:lumOff val="2235"/>
                <a:alphaOff val="0"/>
              </a:schemeClr>
            </a:fillRef>
            <a:effectRef idx="2">
              <a:schemeClr val="accent5">
                <a:hueOff val="2376739"/>
                <a:satOff val="-12104"/>
                <a:lumOff val="223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11"/>
            <p:cNvSpPr/>
            <p:nvPr/>
          </p:nvSpPr>
          <p:spPr>
            <a:xfrm>
              <a:off x="5258976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2970924"/>
                <a:satOff val="-15130"/>
                <a:lumOff val="2794"/>
                <a:alphaOff val="0"/>
              </a:schemeClr>
            </a:lnRef>
            <a:fillRef idx="1">
              <a:schemeClr val="accent5">
                <a:hueOff val="2970924"/>
                <a:satOff val="-15130"/>
                <a:lumOff val="2794"/>
                <a:alphaOff val="0"/>
              </a:schemeClr>
            </a:fillRef>
            <a:effectRef idx="2">
              <a:schemeClr val="accent5">
                <a:hueOff val="2970924"/>
                <a:satOff val="-15130"/>
                <a:lumOff val="27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hevron 12"/>
            <p:cNvSpPr/>
            <p:nvPr/>
          </p:nvSpPr>
          <p:spPr>
            <a:xfrm>
              <a:off x="6032715" y="1985029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3565108"/>
                <a:satOff val="-18156"/>
                <a:lumOff val="3353"/>
                <a:alphaOff val="0"/>
              </a:schemeClr>
            </a:lnRef>
            <a:fillRef idx="1">
              <a:schemeClr val="accent5">
                <a:hueOff val="3565108"/>
                <a:satOff val="-18156"/>
                <a:lumOff val="3353"/>
                <a:alphaOff val="0"/>
              </a:schemeClr>
            </a:fillRef>
            <a:effectRef idx="2">
              <a:schemeClr val="accent5">
                <a:hueOff val="3565108"/>
                <a:satOff val="-18156"/>
                <a:lumOff val="335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orme libre 13"/>
            <p:cNvSpPr/>
            <p:nvPr/>
          </p:nvSpPr>
          <p:spPr>
            <a:xfrm>
              <a:off x="1392117" y="2086890"/>
              <a:ext cx="5572017" cy="814890"/>
            </a:xfrm>
            <a:custGeom>
              <a:avLst/>
              <a:gdLst>
                <a:gd name="connsiteX0" fmla="*/ 0 w 5572017"/>
                <a:gd name="connsiteY0" fmla="*/ 0 h 814890"/>
                <a:gd name="connsiteX1" fmla="*/ 5572017 w 5572017"/>
                <a:gd name="connsiteY1" fmla="*/ 0 h 814890"/>
                <a:gd name="connsiteX2" fmla="*/ 5572017 w 5572017"/>
                <a:gd name="connsiteY2" fmla="*/ 814890 h 814890"/>
                <a:gd name="connsiteX3" fmla="*/ 0 w 5572017"/>
                <a:gd name="connsiteY3" fmla="*/ 814890 h 814890"/>
                <a:gd name="connsiteX4" fmla="*/ 0 w 5572017"/>
                <a:gd name="connsiteY4" fmla="*/ 0 h 81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2017" h="814890">
                  <a:moveTo>
                    <a:pt x="0" y="0"/>
                  </a:moveTo>
                  <a:lnTo>
                    <a:pt x="5572017" y="0"/>
                  </a:lnTo>
                  <a:lnTo>
                    <a:pt x="5572017" y="814890"/>
                  </a:lnTo>
                  <a:lnTo>
                    <a:pt x="0" y="814890"/>
                  </a:lnTo>
                  <a:lnTo>
                    <a:pt x="0" y="0"/>
                  </a:lnTo>
                  <a:close/>
                </a:path>
              </a:pathLst>
            </a:cu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500" kern="1200" dirty="0" smtClean="0"/>
                <a:t>Support de l’acquisition des compétences tout au long de la formation</a:t>
              </a:r>
              <a:endParaRPr lang="fr-FR" sz="2500" kern="1200" dirty="0"/>
            </a:p>
          </p:txBody>
        </p:sp>
        <p:sp>
          <p:nvSpPr>
            <p:cNvPr id="15" name="Forme libre 14"/>
            <p:cNvSpPr/>
            <p:nvPr/>
          </p:nvSpPr>
          <p:spPr>
            <a:xfrm>
              <a:off x="1392117" y="3065714"/>
              <a:ext cx="5500511" cy="500046"/>
            </a:xfrm>
            <a:custGeom>
              <a:avLst/>
              <a:gdLst>
                <a:gd name="connsiteX0" fmla="*/ 0 w 5500511"/>
                <a:gd name="connsiteY0" fmla="*/ 0 h 500046"/>
                <a:gd name="connsiteX1" fmla="*/ 5500511 w 5500511"/>
                <a:gd name="connsiteY1" fmla="*/ 0 h 500046"/>
                <a:gd name="connsiteX2" fmla="*/ 5500511 w 5500511"/>
                <a:gd name="connsiteY2" fmla="*/ 500046 h 500046"/>
                <a:gd name="connsiteX3" fmla="*/ 0 w 5500511"/>
                <a:gd name="connsiteY3" fmla="*/ 500046 h 500046"/>
                <a:gd name="connsiteX4" fmla="*/ 0 w 5500511"/>
                <a:gd name="connsiteY4" fmla="*/ 0 h 50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511" h="500046">
                  <a:moveTo>
                    <a:pt x="0" y="0"/>
                  </a:moveTo>
                  <a:lnTo>
                    <a:pt x="5500511" y="0"/>
                  </a:lnTo>
                  <a:lnTo>
                    <a:pt x="5500511" y="500046"/>
                  </a:lnTo>
                  <a:lnTo>
                    <a:pt x="0" y="500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/>
                <a:t>EVALUATION</a:t>
              </a:r>
              <a:endParaRPr lang="fr-FR" sz="2400" b="1" kern="1200" dirty="0"/>
            </a:p>
          </p:txBody>
        </p:sp>
        <p:sp>
          <p:nvSpPr>
            <p:cNvPr id="16" name="Chevron 15"/>
            <p:cNvSpPr/>
            <p:nvPr/>
          </p:nvSpPr>
          <p:spPr>
            <a:xfrm>
              <a:off x="1392117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4159293"/>
                <a:satOff val="-21182"/>
                <a:lumOff val="3911"/>
                <a:alphaOff val="0"/>
              </a:schemeClr>
            </a:lnRef>
            <a:fillRef idx="1">
              <a:schemeClr val="accent5">
                <a:hueOff val="4159293"/>
                <a:satOff val="-21182"/>
                <a:lumOff val="3911"/>
                <a:alphaOff val="0"/>
              </a:schemeClr>
            </a:fillRef>
            <a:effectRef idx="2">
              <a:schemeClr val="accent5">
                <a:hueOff val="4159293"/>
                <a:satOff val="-21182"/>
                <a:lumOff val="391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Chevron 16"/>
            <p:cNvSpPr/>
            <p:nvPr/>
          </p:nvSpPr>
          <p:spPr>
            <a:xfrm>
              <a:off x="2165244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4753478"/>
                <a:satOff val="-24208"/>
                <a:lumOff val="4470"/>
                <a:alphaOff val="0"/>
              </a:schemeClr>
            </a:lnRef>
            <a:fillRef idx="1">
              <a:schemeClr val="accent5">
                <a:hueOff val="4753478"/>
                <a:satOff val="-24208"/>
                <a:lumOff val="4470"/>
                <a:alphaOff val="0"/>
              </a:schemeClr>
            </a:fillRef>
            <a:effectRef idx="2">
              <a:schemeClr val="accent5">
                <a:hueOff val="4753478"/>
                <a:satOff val="-24208"/>
                <a:lumOff val="447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Chevron 17"/>
            <p:cNvSpPr/>
            <p:nvPr/>
          </p:nvSpPr>
          <p:spPr>
            <a:xfrm>
              <a:off x="2938983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5347662"/>
                <a:satOff val="-27234"/>
                <a:lumOff val="5029"/>
                <a:alphaOff val="0"/>
              </a:schemeClr>
            </a:lnRef>
            <a:fillRef idx="1">
              <a:schemeClr val="accent5">
                <a:hueOff val="5347662"/>
                <a:satOff val="-27234"/>
                <a:lumOff val="5029"/>
                <a:alphaOff val="0"/>
              </a:schemeClr>
            </a:fillRef>
            <a:effectRef idx="2">
              <a:schemeClr val="accent5">
                <a:hueOff val="5347662"/>
                <a:satOff val="-27234"/>
                <a:lumOff val="502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Chevron 18"/>
            <p:cNvSpPr/>
            <p:nvPr/>
          </p:nvSpPr>
          <p:spPr>
            <a:xfrm>
              <a:off x="3712110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5941847"/>
                <a:satOff val="-30260"/>
                <a:lumOff val="5588"/>
                <a:alphaOff val="0"/>
              </a:schemeClr>
            </a:lnRef>
            <a:fillRef idx="1">
              <a:schemeClr val="accent5">
                <a:hueOff val="5941847"/>
                <a:satOff val="-30260"/>
                <a:lumOff val="5588"/>
                <a:alphaOff val="0"/>
              </a:schemeClr>
            </a:fillRef>
            <a:effectRef idx="2">
              <a:schemeClr val="accent5">
                <a:hueOff val="5941847"/>
                <a:satOff val="-30260"/>
                <a:lumOff val="558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Chevron 19"/>
            <p:cNvSpPr/>
            <p:nvPr/>
          </p:nvSpPr>
          <p:spPr>
            <a:xfrm>
              <a:off x="4485849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6536032"/>
                <a:satOff val="-33286"/>
                <a:lumOff val="6146"/>
                <a:alphaOff val="0"/>
              </a:schemeClr>
            </a:lnRef>
            <a:fillRef idx="1">
              <a:schemeClr val="accent5">
                <a:hueOff val="6536032"/>
                <a:satOff val="-33286"/>
                <a:lumOff val="6146"/>
                <a:alphaOff val="0"/>
              </a:schemeClr>
            </a:fillRef>
            <a:effectRef idx="2">
              <a:schemeClr val="accent5">
                <a:hueOff val="6536032"/>
                <a:satOff val="-33286"/>
                <a:lumOff val="614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hevron 20"/>
            <p:cNvSpPr/>
            <p:nvPr/>
          </p:nvSpPr>
          <p:spPr>
            <a:xfrm>
              <a:off x="5258976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7130217"/>
                <a:satOff val="-36312"/>
                <a:lumOff val="6705"/>
                <a:alphaOff val="0"/>
              </a:schemeClr>
            </a:lnRef>
            <a:fillRef idx="1">
              <a:schemeClr val="accent5">
                <a:hueOff val="7130217"/>
                <a:satOff val="-36312"/>
                <a:lumOff val="6705"/>
                <a:alphaOff val="0"/>
              </a:schemeClr>
            </a:fillRef>
            <a:effectRef idx="2">
              <a:schemeClr val="accent5">
                <a:hueOff val="7130217"/>
                <a:satOff val="-36312"/>
                <a:lumOff val="67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Chevron 21"/>
            <p:cNvSpPr/>
            <p:nvPr/>
          </p:nvSpPr>
          <p:spPr>
            <a:xfrm>
              <a:off x="6032715" y="3565760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7724401"/>
                <a:satOff val="-39338"/>
                <a:lumOff val="7264"/>
                <a:alphaOff val="0"/>
              </a:schemeClr>
            </a:lnRef>
            <a:fillRef idx="1">
              <a:schemeClr val="accent5">
                <a:hueOff val="7724401"/>
                <a:satOff val="-39338"/>
                <a:lumOff val="7264"/>
                <a:alphaOff val="0"/>
              </a:schemeClr>
            </a:fillRef>
            <a:effectRef idx="2">
              <a:schemeClr val="accent5">
                <a:hueOff val="7724401"/>
                <a:satOff val="-39338"/>
                <a:lumOff val="726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Forme libre 22"/>
            <p:cNvSpPr/>
            <p:nvPr/>
          </p:nvSpPr>
          <p:spPr>
            <a:xfrm>
              <a:off x="1392117" y="3667621"/>
              <a:ext cx="5572017" cy="814890"/>
            </a:xfrm>
            <a:custGeom>
              <a:avLst/>
              <a:gdLst>
                <a:gd name="connsiteX0" fmla="*/ 0 w 5572017"/>
                <a:gd name="connsiteY0" fmla="*/ 0 h 814890"/>
                <a:gd name="connsiteX1" fmla="*/ 5572017 w 5572017"/>
                <a:gd name="connsiteY1" fmla="*/ 0 h 814890"/>
                <a:gd name="connsiteX2" fmla="*/ 5572017 w 5572017"/>
                <a:gd name="connsiteY2" fmla="*/ 814890 h 814890"/>
                <a:gd name="connsiteX3" fmla="*/ 0 w 5572017"/>
                <a:gd name="connsiteY3" fmla="*/ 814890 h 814890"/>
                <a:gd name="connsiteX4" fmla="*/ 0 w 5572017"/>
                <a:gd name="connsiteY4" fmla="*/ 0 h 81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2017" h="814890">
                  <a:moveTo>
                    <a:pt x="0" y="0"/>
                  </a:moveTo>
                  <a:lnTo>
                    <a:pt x="5572017" y="0"/>
                  </a:lnTo>
                  <a:lnTo>
                    <a:pt x="5572017" y="814890"/>
                  </a:lnTo>
                  <a:lnTo>
                    <a:pt x="0" y="814890"/>
                  </a:lnTo>
                  <a:lnTo>
                    <a:pt x="0" y="0"/>
                  </a:lnTo>
                  <a:close/>
                </a:path>
              </a:pathLst>
            </a:cu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5941847"/>
                <a:satOff val="-30260"/>
                <a:lumOff val="5588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kern="1200" dirty="0" smtClean="0"/>
                <a:t>Support des épreuves  professionnelles (CCF et parcours)</a:t>
              </a:r>
              <a:endParaRPr lang="fr-FR" sz="2400" kern="1200" dirty="0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1392117" y="4646445"/>
              <a:ext cx="5500511" cy="500046"/>
            </a:xfrm>
            <a:custGeom>
              <a:avLst/>
              <a:gdLst>
                <a:gd name="connsiteX0" fmla="*/ 0 w 5500511"/>
                <a:gd name="connsiteY0" fmla="*/ 0 h 500046"/>
                <a:gd name="connsiteX1" fmla="*/ 5500511 w 5500511"/>
                <a:gd name="connsiteY1" fmla="*/ 0 h 500046"/>
                <a:gd name="connsiteX2" fmla="*/ 5500511 w 5500511"/>
                <a:gd name="connsiteY2" fmla="*/ 500046 h 500046"/>
                <a:gd name="connsiteX3" fmla="*/ 0 w 5500511"/>
                <a:gd name="connsiteY3" fmla="*/ 500046 h 500046"/>
                <a:gd name="connsiteX4" fmla="*/ 0 w 5500511"/>
                <a:gd name="connsiteY4" fmla="*/ 0 h 500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0511" h="500046">
                  <a:moveTo>
                    <a:pt x="0" y="0"/>
                  </a:moveTo>
                  <a:lnTo>
                    <a:pt x="5500511" y="0"/>
                  </a:lnTo>
                  <a:lnTo>
                    <a:pt x="5500511" y="500046"/>
                  </a:lnTo>
                  <a:lnTo>
                    <a:pt x="0" y="50004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b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400" b="1" kern="1200" dirty="0" smtClean="0"/>
                <a:t>PASSEPORT VERS L’EMPLOI</a:t>
              </a:r>
              <a:endParaRPr lang="fr-FR" sz="2400" b="1" kern="1200" dirty="0"/>
            </a:p>
          </p:txBody>
        </p:sp>
        <p:sp>
          <p:nvSpPr>
            <p:cNvPr id="25" name="Chevron 24"/>
            <p:cNvSpPr/>
            <p:nvPr/>
          </p:nvSpPr>
          <p:spPr>
            <a:xfrm>
              <a:off x="1392117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8318586"/>
                <a:satOff val="-42364"/>
                <a:lumOff val="7823"/>
                <a:alphaOff val="0"/>
              </a:schemeClr>
            </a:lnRef>
            <a:fillRef idx="1">
              <a:schemeClr val="accent5">
                <a:hueOff val="8318586"/>
                <a:satOff val="-42364"/>
                <a:lumOff val="7823"/>
                <a:alphaOff val="0"/>
              </a:schemeClr>
            </a:fillRef>
            <a:effectRef idx="2">
              <a:schemeClr val="accent5">
                <a:hueOff val="8318586"/>
                <a:satOff val="-42364"/>
                <a:lumOff val="782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Chevron 25"/>
            <p:cNvSpPr/>
            <p:nvPr/>
          </p:nvSpPr>
          <p:spPr>
            <a:xfrm>
              <a:off x="2165244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8912770"/>
                <a:satOff val="-45390"/>
                <a:lumOff val="8381"/>
                <a:alphaOff val="0"/>
              </a:schemeClr>
            </a:lnRef>
            <a:fillRef idx="1">
              <a:schemeClr val="accent5">
                <a:hueOff val="8912770"/>
                <a:satOff val="-45390"/>
                <a:lumOff val="8381"/>
                <a:alphaOff val="0"/>
              </a:schemeClr>
            </a:fillRef>
            <a:effectRef idx="2">
              <a:schemeClr val="accent5">
                <a:hueOff val="8912770"/>
                <a:satOff val="-45390"/>
                <a:lumOff val="83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Chevron 26"/>
            <p:cNvSpPr/>
            <p:nvPr/>
          </p:nvSpPr>
          <p:spPr>
            <a:xfrm>
              <a:off x="2938983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9506956"/>
                <a:satOff val="-48416"/>
                <a:lumOff val="8940"/>
                <a:alphaOff val="0"/>
              </a:schemeClr>
            </a:lnRef>
            <a:fillRef idx="1">
              <a:schemeClr val="accent5">
                <a:hueOff val="9506956"/>
                <a:satOff val="-48416"/>
                <a:lumOff val="8940"/>
                <a:alphaOff val="0"/>
              </a:schemeClr>
            </a:fillRef>
            <a:effectRef idx="2">
              <a:schemeClr val="accent5">
                <a:hueOff val="9506956"/>
                <a:satOff val="-48416"/>
                <a:lumOff val="894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hevron 27"/>
            <p:cNvSpPr/>
            <p:nvPr/>
          </p:nvSpPr>
          <p:spPr>
            <a:xfrm>
              <a:off x="3712110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0101140"/>
                <a:satOff val="-51442"/>
                <a:lumOff val="9499"/>
                <a:alphaOff val="0"/>
              </a:schemeClr>
            </a:lnRef>
            <a:fillRef idx="1">
              <a:schemeClr val="accent5">
                <a:hueOff val="10101140"/>
                <a:satOff val="-51442"/>
                <a:lumOff val="9499"/>
                <a:alphaOff val="0"/>
              </a:schemeClr>
            </a:fillRef>
            <a:effectRef idx="2">
              <a:schemeClr val="accent5">
                <a:hueOff val="10101140"/>
                <a:satOff val="-51442"/>
                <a:lumOff val="9499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Chevron 28"/>
            <p:cNvSpPr/>
            <p:nvPr/>
          </p:nvSpPr>
          <p:spPr>
            <a:xfrm>
              <a:off x="4485849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0695324"/>
                <a:satOff val="-54468"/>
                <a:lumOff val="10058"/>
                <a:alphaOff val="0"/>
              </a:schemeClr>
            </a:lnRef>
            <a:fillRef idx="1">
              <a:schemeClr val="accent5">
                <a:hueOff val="10695324"/>
                <a:satOff val="-54468"/>
                <a:lumOff val="10058"/>
                <a:alphaOff val="0"/>
              </a:schemeClr>
            </a:fillRef>
            <a:effectRef idx="2">
              <a:schemeClr val="accent5">
                <a:hueOff val="10695324"/>
                <a:satOff val="-54468"/>
                <a:lumOff val="1005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Chevron 29"/>
            <p:cNvSpPr/>
            <p:nvPr/>
          </p:nvSpPr>
          <p:spPr>
            <a:xfrm>
              <a:off x="5258976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1289510"/>
                <a:satOff val="-57494"/>
                <a:lumOff val="10616"/>
                <a:alphaOff val="0"/>
              </a:schemeClr>
            </a:lnRef>
            <a:fillRef idx="1">
              <a:schemeClr val="accent5">
                <a:hueOff val="11289510"/>
                <a:satOff val="-57494"/>
                <a:lumOff val="10616"/>
                <a:alphaOff val="0"/>
              </a:schemeClr>
            </a:fillRef>
            <a:effectRef idx="2">
              <a:schemeClr val="accent5">
                <a:hueOff val="11289510"/>
                <a:satOff val="-57494"/>
                <a:lumOff val="1061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Chevron 30"/>
            <p:cNvSpPr/>
            <p:nvPr/>
          </p:nvSpPr>
          <p:spPr>
            <a:xfrm>
              <a:off x="6032715" y="5146492"/>
              <a:ext cx="1287119" cy="1018613"/>
            </a:xfrm>
            <a:prstGeom prst="chevron">
              <a:avLst>
                <a:gd name="adj" fmla="val 70610"/>
              </a:avLst>
            </a:prstGeom>
            <a:sp3d extrusionH="190500" prstMaterial="matte">
              <a:bevelT w="120650" h="38100" prst="relaxedInset"/>
              <a:bevelB w="120650" h="571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1883694"/>
                <a:satOff val="-60520"/>
                <a:lumOff val="11175"/>
                <a:alphaOff val="0"/>
              </a:schemeClr>
            </a:lnRef>
            <a:fillRef idx="1">
              <a:schemeClr val="accent5">
                <a:hueOff val="11883694"/>
                <a:satOff val="-60520"/>
                <a:lumOff val="11175"/>
                <a:alphaOff val="0"/>
              </a:schemeClr>
            </a:fillRef>
            <a:effectRef idx="2">
              <a:schemeClr val="accent5">
                <a:hueOff val="11883694"/>
                <a:satOff val="-60520"/>
                <a:lumOff val="1117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Forme libre 31"/>
            <p:cNvSpPr/>
            <p:nvPr/>
          </p:nvSpPr>
          <p:spPr>
            <a:xfrm>
              <a:off x="1392117" y="5248353"/>
              <a:ext cx="5572017" cy="814890"/>
            </a:xfrm>
            <a:custGeom>
              <a:avLst/>
              <a:gdLst>
                <a:gd name="connsiteX0" fmla="*/ 0 w 5572017"/>
                <a:gd name="connsiteY0" fmla="*/ 0 h 814890"/>
                <a:gd name="connsiteX1" fmla="*/ 5572017 w 5572017"/>
                <a:gd name="connsiteY1" fmla="*/ 0 h 814890"/>
                <a:gd name="connsiteX2" fmla="*/ 5572017 w 5572017"/>
                <a:gd name="connsiteY2" fmla="*/ 814890 h 814890"/>
                <a:gd name="connsiteX3" fmla="*/ 0 w 5572017"/>
                <a:gd name="connsiteY3" fmla="*/ 814890 h 814890"/>
                <a:gd name="connsiteX4" fmla="*/ 0 w 5572017"/>
                <a:gd name="connsiteY4" fmla="*/ 0 h 81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72017" h="814890">
                  <a:moveTo>
                    <a:pt x="0" y="0"/>
                  </a:moveTo>
                  <a:lnTo>
                    <a:pt x="5572017" y="0"/>
                  </a:lnTo>
                  <a:lnTo>
                    <a:pt x="5572017" y="814890"/>
                  </a:lnTo>
                  <a:lnTo>
                    <a:pt x="0" y="814890"/>
                  </a:lnTo>
                  <a:lnTo>
                    <a:pt x="0" y="0"/>
                  </a:lnTo>
                  <a:close/>
                </a:path>
              </a:pathLst>
            </a:custGeom>
            <a:sp3d z="152400" extrusionH="63500" prstMaterial="matte">
              <a:bevelT w="50800" h="19050" prst="relaxedInset"/>
              <a:contourClr>
                <a:schemeClr val="bg1"/>
              </a:contourClr>
            </a:sp3d>
          </p:spPr>
          <p:style>
            <a:lnRef idx="0">
              <a:schemeClr val="accent5">
                <a:hueOff val="11883694"/>
                <a:satOff val="-60520"/>
                <a:lumOff val="11175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0" tIns="63500" rIns="63500" bIns="6350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500" kern="1200" dirty="0" smtClean="0"/>
                <a:t>Traçabilité de son expérience professionnelle </a:t>
              </a:r>
              <a:endParaRPr lang="fr-FR" sz="25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498080" cy="1143000"/>
          </a:xfrm>
        </p:spPr>
        <p:txBody>
          <a:bodyPr/>
          <a:lstStyle/>
          <a:p>
            <a:r>
              <a:rPr lang="fr-FR" dirty="0" smtClean="0"/>
              <a:t>Ce qu’il dit, ce qu’il ne dit pas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0464" y="1988840"/>
            <a:ext cx="8213536" cy="392909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Recense les situations professionnelles vécues, réelles ou simulées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Raconte une histoire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Envoie un signal</a:t>
            </a:r>
          </a:p>
          <a:p>
            <a:pPr>
              <a:buNone/>
            </a:pPr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Il n’a pas :</a:t>
            </a:r>
          </a:p>
          <a:p>
            <a:pPr lvl="1"/>
            <a:r>
              <a:rPr lang="fr-FR" sz="2800" dirty="0" smtClean="0"/>
              <a:t>De rôle sur la vie scolaire de l’</a:t>
            </a:r>
            <a:r>
              <a:rPr lang="fr-FR" sz="2800" dirty="0" err="1" smtClean="0"/>
              <a:t>étudiant-e</a:t>
            </a:r>
            <a:endParaRPr lang="fr-FR" sz="2800" dirty="0" smtClean="0"/>
          </a:p>
          <a:p>
            <a:pPr lvl="1"/>
            <a:r>
              <a:rPr lang="fr-FR" sz="2800" dirty="0" smtClean="0"/>
              <a:t>De valeur d’acquisition des compétences « à priori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Outil de recensement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1844824"/>
            <a:ext cx="8435280" cy="4824535"/>
          </a:xfrm>
        </p:spPr>
        <p:txBody>
          <a:bodyPr>
            <a:normAutofit fontScale="62500" lnSpcReduction="20000"/>
          </a:bodyPr>
          <a:lstStyle/>
          <a:p>
            <a:r>
              <a:rPr lang="fr-FR" sz="4300" dirty="0" smtClean="0"/>
              <a:t>Entrée par la Situation Professionnelle (</a:t>
            </a:r>
            <a:r>
              <a:rPr lang="fr-FR" sz="4300" dirty="0" smtClean="0">
                <a:solidFill>
                  <a:srgbClr val="FF0000"/>
                </a:solidFill>
              </a:rPr>
              <a:t>la composante</a:t>
            </a:r>
            <a:r>
              <a:rPr lang="fr-FR" sz="4300" dirty="0" smtClean="0"/>
              <a:t> de l’activité)</a:t>
            </a:r>
          </a:p>
          <a:p>
            <a:endParaRPr lang="fr-FR" sz="4300" dirty="0" smtClean="0"/>
          </a:p>
          <a:p>
            <a:r>
              <a:rPr lang="fr-FR" sz="4300" dirty="0" smtClean="0"/>
              <a:t>Aider les étudiants à décrire et expliciter leur Situation Professionnelle </a:t>
            </a:r>
          </a:p>
          <a:p>
            <a:pPr>
              <a:buNone/>
            </a:pPr>
            <a:endParaRPr lang="fr-FR" sz="4300" dirty="0" smtClean="0"/>
          </a:p>
          <a:p>
            <a:r>
              <a:rPr lang="fr-FR" sz="4300" dirty="0" smtClean="0"/>
              <a:t>Valider la Situation Professionnelle : la situation est-elle « éligible » ?</a:t>
            </a:r>
          </a:p>
          <a:p>
            <a:pPr>
              <a:buNone/>
            </a:pPr>
            <a:endParaRPr lang="fr-FR" sz="4300" dirty="0" smtClean="0"/>
          </a:p>
          <a:p>
            <a:r>
              <a:rPr lang="fr-FR" sz="4300" dirty="0" smtClean="0"/>
              <a:t>Situations Professionnelles « Stages » </a:t>
            </a:r>
          </a:p>
          <a:p>
            <a:pPr>
              <a:buNone/>
            </a:pPr>
            <a:r>
              <a:rPr lang="fr-FR" sz="4300" dirty="0" smtClean="0"/>
              <a:t>et Situations Professionnelles « Atelier Professionnel » </a:t>
            </a:r>
          </a:p>
          <a:p>
            <a:pPr marL="82296" indent="0">
              <a:buNone/>
            </a:pPr>
            <a:endParaRPr lang="fr-FR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 d’analyse 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="" xmlns:p14="http://schemas.microsoft.com/office/powerpoint/2010/main" val="3213653826"/>
              </p:ext>
            </p:extLst>
          </p:nvPr>
        </p:nvGraphicFramePr>
        <p:xfrm>
          <a:off x="214282" y="2276872"/>
          <a:ext cx="892971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607304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/>
          </a:bodyPr>
          <a:lstStyle/>
          <a:p>
            <a:r>
              <a:rPr lang="fr-FR" dirty="0" smtClean="0"/>
              <a:t>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929718" cy="3037427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/>
              <a:t>Partie </a:t>
            </a:r>
            <a:r>
              <a:rPr lang="fr-FR" sz="2800" dirty="0" smtClean="0"/>
              <a:t>I </a:t>
            </a:r>
            <a:r>
              <a:rPr lang="fr-FR" sz="2800" dirty="0" smtClean="0"/>
              <a:t>: </a:t>
            </a:r>
            <a:r>
              <a:rPr lang="fr-FR" sz="2800" dirty="0" smtClean="0"/>
              <a:t>Manipulation de l’outil</a:t>
            </a:r>
          </a:p>
          <a:p>
            <a:pPr lvl="1"/>
            <a:r>
              <a:rPr lang="fr-FR" sz="2800" dirty="0" smtClean="0"/>
              <a:t>Mise en œuvre avec un groupe</a:t>
            </a:r>
          </a:p>
          <a:p>
            <a:pPr lvl="1"/>
            <a:r>
              <a:rPr lang="fr-FR" sz="2800" dirty="0" smtClean="0"/>
              <a:t>Repérage des points de vigilance</a:t>
            </a:r>
          </a:p>
          <a:p>
            <a:pPr lvl="1"/>
            <a:endParaRPr lang="fr-FR" sz="2800" dirty="0" smtClean="0"/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Partie 2 : </a:t>
            </a:r>
            <a:r>
              <a:rPr lang="fr-FR" sz="2800" dirty="0" smtClean="0"/>
              <a:t> Aperçu </a:t>
            </a:r>
            <a:r>
              <a:rPr lang="fr-FR" sz="2800" dirty="0" smtClean="0"/>
              <a:t>et questionnement autour de quelques explicitations</a:t>
            </a:r>
          </a:p>
          <a:p>
            <a:pPr lvl="1"/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852</TotalTime>
  <Words>286</Words>
  <Application>Microsoft Office PowerPoint</Application>
  <PresentationFormat>Affichage à l'écran (4:3)</PresentationFormat>
  <Paragraphs>59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Solstice</vt:lpstr>
      <vt:lpstr>LE PASSEPORT PROFESSIONNEL   Outil de recensement et d’analyse des activités professionnelles (Situations Professionnelles)</vt:lpstr>
      <vt:lpstr>Triple finalités</vt:lpstr>
      <vt:lpstr>Ce qu’il dit, ce qu’il ne dit pas</vt:lpstr>
      <vt:lpstr>Outil de recensement </vt:lpstr>
      <vt:lpstr>Outil d’analyse </vt:lpstr>
      <vt:lpstr>Atelier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RECTORAT</dc:creator>
  <cp:lastModifiedBy>Stéphane BESSIERE</cp:lastModifiedBy>
  <cp:revision>31</cp:revision>
  <dcterms:created xsi:type="dcterms:W3CDTF">2014-10-30T17:49:11Z</dcterms:created>
  <dcterms:modified xsi:type="dcterms:W3CDTF">2015-06-17T08:10:17Z</dcterms:modified>
</cp:coreProperties>
</file>