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0"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BDD669A-E4A5-4BA1-A6EF-CDE4AA5B41DA}" type="datetimeFigureOut">
              <a:rPr lang="fr-FR" smtClean="0"/>
              <a:t>05/07/2011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19948C5-026A-4B78-8AE5-B0C1F0ADFAB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DD669A-E4A5-4BA1-A6EF-CDE4AA5B41DA}" type="datetimeFigureOut">
              <a:rPr lang="fr-FR" smtClean="0"/>
              <a:t>05/07/2011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DD669A-E4A5-4BA1-A6EF-CDE4AA5B41DA}" type="datetimeFigureOut">
              <a:rPr lang="fr-FR" smtClean="0"/>
              <a:t>05/07/2011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DD669A-E4A5-4BA1-A6EF-CDE4AA5B41DA}" type="datetimeFigureOut">
              <a:rPr lang="fr-FR" smtClean="0"/>
              <a:t>05/07/2011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BDD669A-E4A5-4BA1-A6EF-CDE4AA5B41DA}" type="datetimeFigureOut">
              <a:rPr lang="fr-FR" smtClean="0"/>
              <a:t>05/07/2011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9948C5-026A-4B78-8AE5-B0C1F0ADFABE}"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BDD669A-E4A5-4BA1-A6EF-CDE4AA5B41DA}" type="datetimeFigureOut">
              <a:rPr lang="fr-FR" smtClean="0"/>
              <a:t>05/07/2011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BDD669A-E4A5-4BA1-A6EF-CDE4AA5B41DA}" type="datetimeFigureOut">
              <a:rPr lang="fr-FR" smtClean="0"/>
              <a:t>05/07/2011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BDD669A-E4A5-4BA1-A6EF-CDE4AA5B41DA}" type="datetimeFigureOut">
              <a:rPr lang="fr-FR" smtClean="0"/>
              <a:t>05/07/2011</a:t>
            </a:fld>
            <a:endParaRPr lang="fr-FR"/>
          </a:p>
        </p:txBody>
      </p:sp>
      <p:sp>
        <p:nvSpPr>
          <p:cNvPr id="8" name="Espace réservé du numéro de diapositive 7"/>
          <p:cNvSpPr>
            <a:spLocks noGrp="1"/>
          </p:cNvSpPr>
          <p:nvPr>
            <p:ph type="sldNum" sz="quarter" idx="11"/>
          </p:nvPr>
        </p:nvSpPr>
        <p:spPr/>
        <p:txBody>
          <a:bodyPr/>
          <a:lstStyle/>
          <a:p>
            <a:fld id="{419948C5-026A-4B78-8AE5-B0C1F0ADFABE}" type="slidenum">
              <a:rPr lang="fr-FR" smtClean="0"/>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DD669A-E4A5-4BA1-A6EF-CDE4AA5B41DA}" type="datetimeFigureOut">
              <a:rPr lang="fr-FR" smtClean="0"/>
              <a:t>05/07/2011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BDD669A-E4A5-4BA1-A6EF-CDE4AA5B41DA}" type="datetimeFigureOut">
              <a:rPr lang="fr-FR" smtClean="0"/>
              <a:t>05/07/2011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419948C5-026A-4B78-8AE5-B0C1F0ADFAB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BDD669A-E4A5-4BA1-A6EF-CDE4AA5B41DA}" type="datetimeFigureOut">
              <a:rPr lang="fr-FR" smtClean="0"/>
              <a:t>05/07/2011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9948C5-026A-4B78-8AE5-B0C1F0ADFAB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BDD669A-E4A5-4BA1-A6EF-CDE4AA5B41DA}" type="datetimeFigureOut">
              <a:rPr lang="fr-FR" smtClean="0"/>
              <a:t>05/07/2011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19948C5-026A-4B78-8AE5-B0C1F0ADFABE}"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6672"/>
            <a:ext cx="7772400" cy="1470025"/>
          </a:xfrm>
        </p:spPr>
        <p:txBody>
          <a:bodyPr>
            <a:normAutofit fontScale="90000"/>
          </a:bodyPr>
          <a:lstStyle/>
          <a:p>
            <a:r>
              <a:rPr lang="fr-FR" dirty="0" smtClean="0"/>
              <a:t>Vous effectuez un stage dans une jardinerie </a:t>
            </a:r>
            <a:endParaRPr lang="fr-FR" dirty="0"/>
          </a:p>
        </p:txBody>
      </p:sp>
      <p:pic>
        <p:nvPicPr>
          <p:cNvPr id="1026" name="Picture 2" descr="C:\Users\GiGi\Documents\DERNIERE ANNEE\produits dangereux\P1020251.JPG"/>
          <p:cNvPicPr>
            <a:picLocks noChangeAspect="1" noChangeArrowheads="1"/>
          </p:cNvPicPr>
          <p:nvPr/>
        </p:nvPicPr>
        <p:blipFill>
          <a:blip r:embed="rId2" cstate="print"/>
          <a:srcRect/>
          <a:stretch>
            <a:fillRect/>
          </a:stretch>
        </p:blipFill>
        <p:spPr bwMode="auto">
          <a:xfrm>
            <a:off x="1619672" y="1916832"/>
            <a:ext cx="5856650" cy="4392488"/>
          </a:xfrm>
          <a:prstGeom prst="rect">
            <a:avLst/>
          </a:prstGeom>
          <a:noFill/>
        </p:spPr>
      </p:pic>
      <p:sp>
        <p:nvSpPr>
          <p:cNvPr id="5" name="Flèche droite 4"/>
          <p:cNvSpPr/>
          <p:nvPr/>
        </p:nvSpPr>
        <p:spPr>
          <a:xfrm>
            <a:off x="251520" y="1124744"/>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229600" cy="3024336"/>
          </a:xfrm>
        </p:spPr>
        <p:txBody>
          <a:bodyPr>
            <a:normAutofit/>
          </a:bodyPr>
          <a:lstStyle/>
          <a:p>
            <a:r>
              <a:rPr lang="fr-FR" sz="3200" dirty="0">
                <a:solidFill>
                  <a:srgbClr val="FF33CC"/>
                </a:solidFill>
              </a:rPr>
              <a:t>Un classeur de fiches sécurité est mis à votre disposition, pour retrouver tous les renseignements nécessaires au marquage, aux manipulations, au stockage et au transport des différents produits</a:t>
            </a:r>
          </a:p>
        </p:txBody>
      </p:sp>
      <p:pic>
        <p:nvPicPr>
          <p:cNvPr id="3" name="Image 2"/>
          <p:cNvPicPr/>
          <p:nvPr/>
        </p:nvPicPr>
        <p:blipFill>
          <a:blip r:embed="rId2" cstate="print"/>
          <a:srcRect/>
          <a:stretch>
            <a:fillRect/>
          </a:stretch>
        </p:blipFill>
        <p:spPr bwMode="auto">
          <a:xfrm>
            <a:off x="1619672" y="3140968"/>
            <a:ext cx="2232248" cy="2832150"/>
          </a:xfrm>
          <a:prstGeom prst="rect">
            <a:avLst/>
          </a:prstGeom>
          <a:noFill/>
          <a:ln w="9525">
            <a:noFill/>
            <a:miter lim="800000"/>
            <a:headEnd/>
            <a:tailEnd/>
          </a:ln>
        </p:spPr>
      </p:pic>
      <p:sp>
        <p:nvSpPr>
          <p:cNvPr id="4" name="Flèche droite 3"/>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229600" cy="1152128"/>
          </a:xfrm>
        </p:spPr>
        <p:txBody>
          <a:bodyPr>
            <a:noAutofit/>
          </a:bodyPr>
          <a:lstStyle/>
          <a:p>
            <a:r>
              <a:rPr lang="fr-FR" sz="2400" dirty="0" smtClean="0">
                <a:solidFill>
                  <a:srgbClr val="FF33CC"/>
                </a:solidFill>
              </a:rPr>
              <a:t>Vous trouvez à l’entrée le matériel nécessaire pour le nettoyage en cas de renversement accidentel de produit. </a:t>
            </a:r>
            <a:endParaRPr lang="fr-FR" sz="2400" dirty="0">
              <a:solidFill>
                <a:srgbClr val="FF33CC"/>
              </a:solidFill>
            </a:endParaRPr>
          </a:p>
        </p:txBody>
      </p:sp>
      <p:pic>
        <p:nvPicPr>
          <p:cNvPr id="3" name="Image 2"/>
          <p:cNvPicPr/>
          <p:nvPr/>
        </p:nvPicPr>
        <p:blipFill>
          <a:blip r:embed="rId2" cstate="print"/>
          <a:srcRect/>
          <a:stretch>
            <a:fillRect/>
          </a:stretch>
        </p:blipFill>
        <p:spPr bwMode="auto">
          <a:xfrm>
            <a:off x="3563888" y="3356992"/>
            <a:ext cx="2160240" cy="1224136"/>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1475656" y="1340768"/>
            <a:ext cx="949077" cy="163259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4499992" y="1268760"/>
            <a:ext cx="1762125" cy="1762125"/>
          </a:xfrm>
          <a:prstGeom prst="rect">
            <a:avLst/>
          </a:prstGeom>
          <a:noFill/>
          <a:ln w="9525">
            <a:noFill/>
            <a:miter lim="800000"/>
            <a:headEnd/>
            <a:tailEnd/>
          </a:ln>
        </p:spPr>
      </p:pic>
      <p:pic>
        <p:nvPicPr>
          <p:cNvPr id="6" name="Image 5"/>
          <p:cNvPicPr/>
          <p:nvPr/>
        </p:nvPicPr>
        <p:blipFill>
          <a:blip r:embed="rId5" cstate="print"/>
          <a:srcRect/>
          <a:stretch>
            <a:fillRect/>
          </a:stretch>
        </p:blipFill>
        <p:spPr bwMode="auto">
          <a:xfrm rot="5644651">
            <a:off x="6720934" y="1185445"/>
            <a:ext cx="1770380" cy="1770380"/>
          </a:xfrm>
          <a:prstGeom prst="rect">
            <a:avLst/>
          </a:prstGeom>
          <a:noFill/>
          <a:ln w="9525">
            <a:noFill/>
            <a:miter lim="800000"/>
            <a:headEnd/>
            <a:tailEnd/>
          </a:ln>
        </p:spPr>
      </p:pic>
      <p:pic>
        <p:nvPicPr>
          <p:cNvPr id="7" name="Image 6"/>
          <p:cNvPicPr/>
          <p:nvPr/>
        </p:nvPicPr>
        <p:blipFill>
          <a:blip r:embed="rId6" cstate="print"/>
          <a:srcRect/>
          <a:stretch>
            <a:fillRect/>
          </a:stretch>
        </p:blipFill>
        <p:spPr bwMode="auto">
          <a:xfrm>
            <a:off x="2051720" y="4714875"/>
            <a:ext cx="2143125" cy="2143125"/>
          </a:xfrm>
          <a:prstGeom prst="rect">
            <a:avLst/>
          </a:prstGeom>
          <a:noFill/>
          <a:ln w="9525">
            <a:noFill/>
            <a:miter lim="800000"/>
            <a:headEnd/>
            <a:tailEnd/>
          </a:ln>
        </p:spPr>
      </p:pic>
      <p:pic>
        <p:nvPicPr>
          <p:cNvPr id="8194" name="Picture 2" descr="C:\Users\GiGi\Documents\Mes numérisations\2011-07 (juil.)\numérisation0001.jpg"/>
          <p:cNvPicPr>
            <a:picLocks noChangeAspect="1" noChangeArrowheads="1"/>
          </p:cNvPicPr>
          <p:nvPr/>
        </p:nvPicPr>
        <p:blipFill>
          <a:blip r:embed="rId7" cstate="print"/>
          <a:srcRect/>
          <a:stretch>
            <a:fillRect/>
          </a:stretch>
        </p:blipFill>
        <p:spPr bwMode="auto">
          <a:xfrm>
            <a:off x="4355976" y="4941168"/>
            <a:ext cx="2294016" cy="1524893"/>
          </a:xfrm>
          <a:prstGeom prst="rect">
            <a:avLst/>
          </a:prstGeom>
          <a:noFill/>
        </p:spPr>
      </p:pic>
      <p:sp>
        <p:nvSpPr>
          <p:cNvPr id="9" name="Rectangle 8"/>
          <p:cNvSpPr/>
          <p:nvPr/>
        </p:nvSpPr>
        <p:spPr>
          <a:xfrm>
            <a:off x="323528" y="2996952"/>
            <a:ext cx="3339440" cy="369332"/>
          </a:xfrm>
          <a:prstGeom prst="rect">
            <a:avLst/>
          </a:prstGeom>
        </p:spPr>
        <p:txBody>
          <a:bodyPr wrap="none">
            <a:spAutoFit/>
          </a:bodyPr>
          <a:lstStyle/>
          <a:p>
            <a:r>
              <a:rPr lang="fr-FR" b="1" dirty="0">
                <a:solidFill>
                  <a:srgbClr val="FFFF00"/>
                </a:solidFill>
              </a:rPr>
              <a:t>Verser du produit absorbant </a:t>
            </a:r>
            <a:endParaRPr lang="fr-FR" dirty="0">
              <a:solidFill>
                <a:srgbClr val="FFFF00"/>
              </a:solidFill>
            </a:endParaRPr>
          </a:p>
        </p:txBody>
      </p:sp>
      <p:sp>
        <p:nvSpPr>
          <p:cNvPr id="11" name="Rectangle 10"/>
          <p:cNvSpPr/>
          <p:nvPr/>
        </p:nvSpPr>
        <p:spPr>
          <a:xfrm>
            <a:off x="6138267" y="4005064"/>
            <a:ext cx="3005733" cy="646331"/>
          </a:xfrm>
          <a:prstGeom prst="rect">
            <a:avLst/>
          </a:prstGeom>
        </p:spPr>
        <p:txBody>
          <a:bodyPr wrap="square">
            <a:spAutoFit/>
          </a:bodyPr>
          <a:lstStyle/>
          <a:p>
            <a:pPr lvl="0" algn="ctr" fontAlgn="base">
              <a:spcBef>
                <a:spcPct val="0"/>
              </a:spcBef>
              <a:spcAft>
                <a:spcPct val="0"/>
              </a:spcAft>
            </a:pPr>
            <a:r>
              <a:rPr lang="fr-FR" b="1" dirty="0">
                <a:solidFill>
                  <a:srgbClr val="FFFF00"/>
                </a:solidFill>
                <a:latin typeface="Calibri" pitchFamily="34" charset="0"/>
                <a:ea typeface="Calibri" pitchFamily="34" charset="0"/>
                <a:cs typeface="Times New Roman" pitchFamily="18" charset="0"/>
              </a:rPr>
              <a:t>Ramasser avec le balai et la pelle prévus à cet effet </a:t>
            </a:r>
            <a:endParaRPr lang="fr-FR" dirty="0">
              <a:solidFill>
                <a:srgbClr val="FFFF00"/>
              </a:solidFill>
              <a:latin typeface="Arial" pitchFamily="34" charset="0"/>
              <a:cs typeface="Arial" pitchFamily="34" charset="0"/>
            </a:endParaRPr>
          </a:p>
        </p:txBody>
      </p:sp>
      <p:sp>
        <p:nvSpPr>
          <p:cNvPr id="13" name="Rectangle 12"/>
          <p:cNvSpPr/>
          <p:nvPr/>
        </p:nvSpPr>
        <p:spPr>
          <a:xfrm>
            <a:off x="0" y="5373216"/>
            <a:ext cx="2286000" cy="646331"/>
          </a:xfrm>
          <a:prstGeom prst="rect">
            <a:avLst/>
          </a:prstGeom>
        </p:spPr>
        <p:txBody>
          <a:bodyPr>
            <a:spAutoFit/>
          </a:bodyPr>
          <a:lstStyle/>
          <a:p>
            <a:pPr lvl="0" fontAlgn="base">
              <a:spcBef>
                <a:spcPct val="0"/>
              </a:spcBef>
              <a:spcAft>
                <a:spcPct val="0"/>
              </a:spcAft>
            </a:pPr>
            <a:r>
              <a:rPr lang="fr-FR" b="1" dirty="0">
                <a:solidFill>
                  <a:srgbClr val="FFFF00"/>
                </a:solidFill>
                <a:latin typeface="Calibri" pitchFamily="34" charset="0"/>
                <a:ea typeface="Calibri" pitchFamily="34" charset="0"/>
                <a:cs typeface="Times New Roman" pitchFamily="18" charset="0"/>
              </a:rPr>
              <a:t>Verser dans le bidon hermétique</a:t>
            </a:r>
            <a:endParaRPr lang="fr-FR" dirty="0">
              <a:solidFill>
                <a:srgbClr val="FFFF00"/>
              </a:solidFill>
              <a:latin typeface="Arial" pitchFamily="34" charset="0"/>
              <a:cs typeface="Arial" pitchFamily="34" charset="0"/>
            </a:endParaRPr>
          </a:p>
        </p:txBody>
      </p:sp>
      <p:sp>
        <p:nvSpPr>
          <p:cNvPr id="15" name="Rectangle 14"/>
          <p:cNvSpPr/>
          <p:nvPr/>
        </p:nvSpPr>
        <p:spPr>
          <a:xfrm>
            <a:off x="6858000" y="5157192"/>
            <a:ext cx="2286000" cy="646331"/>
          </a:xfrm>
          <a:prstGeom prst="rect">
            <a:avLst/>
          </a:prstGeom>
        </p:spPr>
        <p:txBody>
          <a:bodyPr>
            <a:spAutoFit/>
          </a:bodyPr>
          <a:lstStyle/>
          <a:p>
            <a:pPr lvl="0" fontAlgn="base">
              <a:spcBef>
                <a:spcPct val="0"/>
              </a:spcBef>
              <a:spcAft>
                <a:spcPct val="0"/>
              </a:spcAft>
            </a:pPr>
            <a:r>
              <a:rPr lang="fr-FR" b="1" dirty="0">
                <a:solidFill>
                  <a:srgbClr val="FFFF00"/>
                </a:solidFill>
                <a:latin typeface="Calibri" pitchFamily="34" charset="0"/>
                <a:ea typeface="Calibri" pitchFamily="34" charset="0"/>
                <a:cs typeface="Times New Roman" pitchFamily="18" charset="0"/>
              </a:rPr>
              <a:t>Coller sur ce bidon l’étiquette PPNU  </a:t>
            </a:r>
            <a:endParaRPr lang="fr-FR" dirty="0">
              <a:solidFill>
                <a:srgbClr val="FFFF00"/>
              </a:solidFill>
              <a:latin typeface="Arial" pitchFamily="34" charset="0"/>
              <a:cs typeface="Arial" pitchFamily="34" charset="0"/>
            </a:endParaRPr>
          </a:p>
        </p:txBody>
      </p:sp>
      <p:cxnSp>
        <p:nvCxnSpPr>
          <p:cNvPr id="8198" name="AutoShape 6"/>
          <p:cNvCxnSpPr>
            <a:cxnSpLocks noChangeShapeType="1"/>
            <a:stCxn id="4" idx="2"/>
          </p:cNvCxnSpPr>
          <p:nvPr/>
        </p:nvCxnSpPr>
        <p:spPr bwMode="auto">
          <a:xfrm rot="16200000" flipH="1">
            <a:off x="2709243" y="2214314"/>
            <a:ext cx="959693" cy="2477789"/>
          </a:xfrm>
          <a:prstGeom prst="straightConnector1">
            <a:avLst/>
          </a:prstGeom>
          <a:noFill/>
          <a:ln w="28575">
            <a:solidFill>
              <a:srgbClr val="FF0000"/>
            </a:solidFill>
            <a:round/>
            <a:headEnd/>
            <a:tailEnd type="triangle" w="med" len="med"/>
          </a:ln>
        </p:spPr>
      </p:cxnSp>
      <p:cxnSp>
        <p:nvCxnSpPr>
          <p:cNvPr id="8199" name="AutoShape 7"/>
          <p:cNvCxnSpPr>
            <a:cxnSpLocks noChangeShapeType="1"/>
          </p:cNvCxnSpPr>
          <p:nvPr/>
        </p:nvCxnSpPr>
        <p:spPr bwMode="auto">
          <a:xfrm rot="10800000" flipV="1">
            <a:off x="4716016" y="2420888"/>
            <a:ext cx="1800202" cy="1512168"/>
          </a:xfrm>
          <a:prstGeom prst="straightConnector1">
            <a:avLst/>
          </a:prstGeom>
          <a:noFill/>
          <a:ln w="28575">
            <a:solidFill>
              <a:srgbClr val="FF0000"/>
            </a:solidFill>
            <a:round/>
            <a:headEnd/>
            <a:tailEnd type="triangle" w="med" len="med"/>
          </a:ln>
        </p:spPr>
      </p:cxnSp>
      <p:cxnSp>
        <p:nvCxnSpPr>
          <p:cNvPr id="8200" name="AutoShape 8"/>
          <p:cNvCxnSpPr>
            <a:cxnSpLocks noChangeShapeType="1"/>
          </p:cNvCxnSpPr>
          <p:nvPr/>
        </p:nvCxnSpPr>
        <p:spPr bwMode="auto">
          <a:xfrm rot="10800000" flipV="1">
            <a:off x="3347864" y="4005064"/>
            <a:ext cx="1152128" cy="1080120"/>
          </a:xfrm>
          <a:prstGeom prst="straightConnector1">
            <a:avLst/>
          </a:prstGeom>
          <a:noFill/>
          <a:ln w="28575">
            <a:solidFill>
              <a:srgbClr val="FF0000"/>
            </a:solidFill>
            <a:round/>
            <a:headEnd/>
            <a:tailEnd type="triangle" w="med" len="med"/>
          </a:ln>
        </p:spPr>
      </p:cxnSp>
      <p:cxnSp>
        <p:nvCxnSpPr>
          <p:cNvPr id="8201" name="AutoShape 9"/>
          <p:cNvCxnSpPr>
            <a:cxnSpLocks noChangeShapeType="1"/>
          </p:cNvCxnSpPr>
          <p:nvPr/>
        </p:nvCxnSpPr>
        <p:spPr bwMode="auto">
          <a:xfrm rot="10800000">
            <a:off x="3203852" y="6567636"/>
            <a:ext cx="1584173" cy="29716"/>
          </a:xfrm>
          <a:prstGeom prst="straightConnector1">
            <a:avLst/>
          </a:prstGeom>
          <a:noFill/>
          <a:ln w="28575">
            <a:solidFill>
              <a:srgbClr val="FF0000"/>
            </a:solidFill>
            <a:round/>
            <a:headEnd/>
            <a:tailEnd type="triangle" w="med" len="med"/>
          </a:ln>
        </p:spPr>
      </p:cxnSp>
      <p:sp>
        <p:nvSpPr>
          <p:cNvPr id="29" name="Flèche droite 28"/>
          <p:cNvSpPr/>
          <p:nvPr/>
        </p:nvSpPr>
        <p:spPr>
          <a:xfrm>
            <a:off x="7956376" y="6353944"/>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par>
                          <p:cTn id="20" fill="hold">
                            <p:stCondLst>
                              <p:cond delay="5000"/>
                            </p:stCondLst>
                            <p:childTnLst>
                              <p:par>
                                <p:cTn id="21" presetID="22" presetClass="entr" presetSubtype="1" fill="hold" nodeType="after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up)">
                                      <p:cBhvr>
                                        <p:cTn id="23" dur="500"/>
                                        <p:tgtEl>
                                          <p:spTgt spid="8198"/>
                                        </p:tgtEl>
                                      </p:cBhvr>
                                    </p:animEffect>
                                  </p:childTnLst>
                                </p:cTn>
                              </p:par>
                            </p:childTnLst>
                          </p:cTn>
                        </p:par>
                        <p:par>
                          <p:cTn id="24" fill="hold">
                            <p:stCondLst>
                              <p:cond delay="55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par>
                          <p:cTn id="28" fill="hold">
                            <p:stCondLst>
                              <p:cond delay="6000"/>
                            </p:stCondLst>
                            <p:childTnLst>
                              <p:par>
                                <p:cTn id="29" presetID="4"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par>
                          <p:cTn id="32" fill="hold">
                            <p:stCondLst>
                              <p:cond delay="6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2000"/>
                                        <p:tgtEl>
                                          <p:spTgt spid="11"/>
                                        </p:tgtEl>
                                      </p:cBhvr>
                                    </p:animEffect>
                                  </p:childTnLst>
                                </p:cTn>
                              </p:par>
                            </p:childTnLst>
                          </p:cTn>
                        </p:par>
                        <p:par>
                          <p:cTn id="36" fill="hold">
                            <p:stCondLst>
                              <p:cond delay="8500"/>
                            </p:stCondLst>
                            <p:childTnLst>
                              <p:par>
                                <p:cTn id="37" presetID="22" presetClass="entr" presetSubtype="1" fill="hold" nodeType="afterEffect">
                                  <p:stCondLst>
                                    <p:cond delay="0"/>
                                  </p:stCondLst>
                                  <p:childTnLst>
                                    <p:set>
                                      <p:cBhvr>
                                        <p:cTn id="38" dur="1" fill="hold">
                                          <p:stCondLst>
                                            <p:cond delay="0"/>
                                          </p:stCondLst>
                                        </p:cTn>
                                        <p:tgtEl>
                                          <p:spTgt spid="8199"/>
                                        </p:tgtEl>
                                        <p:attrNameLst>
                                          <p:attrName>style.visibility</p:attrName>
                                        </p:attrNameLst>
                                      </p:cBhvr>
                                      <p:to>
                                        <p:strVal val="visible"/>
                                      </p:to>
                                    </p:set>
                                    <p:animEffect transition="in" filter="wipe(up)">
                                      <p:cBhvr>
                                        <p:cTn id="39" dur="500"/>
                                        <p:tgtEl>
                                          <p:spTgt spid="8199"/>
                                        </p:tgtEl>
                                      </p:cBhvr>
                                    </p:animEffect>
                                  </p:childTnLst>
                                </p:cTn>
                              </p:par>
                            </p:childTnLst>
                          </p:cTn>
                        </p:par>
                        <p:par>
                          <p:cTn id="40" fill="hold">
                            <p:stCondLst>
                              <p:cond delay="9000"/>
                            </p:stCondLst>
                            <p:childTnLst>
                              <p:par>
                                <p:cTn id="41" presetID="4"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ox(in)">
                                      <p:cBhvr>
                                        <p:cTn id="43" dur="500"/>
                                        <p:tgtEl>
                                          <p:spTgt spid="7"/>
                                        </p:tgtEl>
                                      </p:cBhvr>
                                    </p:animEffect>
                                  </p:childTnLst>
                                </p:cTn>
                              </p:par>
                            </p:childTnLst>
                          </p:cTn>
                        </p:par>
                        <p:par>
                          <p:cTn id="44" fill="hold">
                            <p:stCondLst>
                              <p:cond delay="95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2000"/>
                                        <p:tgtEl>
                                          <p:spTgt spid="13"/>
                                        </p:tgtEl>
                                      </p:cBhvr>
                                    </p:animEffect>
                                  </p:childTnLst>
                                </p:cTn>
                              </p:par>
                            </p:childTnLst>
                          </p:cTn>
                        </p:par>
                        <p:par>
                          <p:cTn id="48" fill="hold">
                            <p:stCondLst>
                              <p:cond delay="11500"/>
                            </p:stCondLst>
                            <p:childTnLst>
                              <p:par>
                                <p:cTn id="49" presetID="22" presetClass="entr" presetSubtype="1" fill="hold" nodeType="afterEffect">
                                  <p:stCondLst>
                                    <p:cond delay="0"/>
                                  </p:stCondLst>
                                  <p:childTnLst>
                                    <p:set>
                                      <p:cBhvr>
                                        <p:cTn id="50" dur="1" fill="hold">
                                          <p:stCondLst>
                                            <p:cond delay="0"/>
                                          </p:stCondLst>
                                        </p:cTn>
                                        <p:tgtEl>
                                          <p:spTgt spid="8200"/>
                                        </p:tgtEl>
                                        <p:attrNameLst>
                                          <p:attrName>style.visibility</p:attrName>
                                        </p:attrNameLst>
                                      </p:cBhvr>
                                      <p:to>
                                        <p:strVal val="visible"/>
                                      </p:to>
                                    </p:set>
                                    <p:animEffect transition="in" filter="wipe(up)">
                                      <p:cBhvr>
                                        <p:cTn id="51" dur="500"/>
                                        <p:tgtEl>
                                          <p:spTgt spid="8200"/>
                                        </p:tgtEl>
                                      </p:cBhvr>
                                    </p:animEffect>
                                  </p:childTnLst>
                                </p:cTn>
                              </p:par>
                            </p:childTnLst>
                          </p:cTn>
                        </p:par>
                        <p:par>
                          <p:cTn id="52" fill="hold">
                            <p:stCondLst>
                              <p:cond delay="12000"/>
                            </p:stCondLst>
                            <p:childTnLst>
                              <p:par>
                                <p:cTn id="53" presetID="4" presetClass="entr" presetSubtype="16" fill="hold" nodeType="afterEffect">
                                  <p:stCondLst>
                                    <p:cond delay="0"/>
                                  </p:stCondLst>
                                  <p:childTnLst>
                                    <p:set>
                                      <p:cBhvr>
                                        <p:cTn id="54" dur="1" fill="hold">
                                          <p:stCondLst>
                                            <p:cond delay="0"/>
                                          </p:stCondLst>
                                        </p:cTn>
                                        <p:tgtEl>
                                          <p:spTgt spid="8194"/>
                                        </p:tgtEl>
                                        <p:attrNameLst>
                                          <p:attrName>style.visibility</p:attrName>
                                        </p:attrNameLst>
                                      </p:cBhvr>
                                      <p:to>
                                        <p:strVal val="visible"/>
                                      </p:to>
                                    </p:set>
                                    <p:animEffect transition="in" filter="box(in)">
                                      <p:cBhvr>
                                        <p:cTn id="55" dur="500"/>
                                        <p:tgtEl>
                                          <p:spTgt spid="8194"/>
                                        </p:tgtEl>
                                      </p:cBhvr>
                                    </p:animEffect>
                                  </p:childTnLst>
                                </p:cTn>
                              </p:par>
                            </p:childTnLst>
                          </p:cTn>
                        </p:par>
                        <p:par>
                          <p:cTn id="56" fill="hold">
                            <p:stCondLst>
                              <p:cond delay="12500"/>
                            </p:stCondLst>
                            <p:childTnLst>
                              <p:par>
                                <p:cTn id="57" presetID="22" presetClass="entr" presetSubtype="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2000"/>
                                        <p:tgtEl>
                                          <p:spTgt spid="15"/>
                                        </p:tgtEl>
                                      </p:cBhvr>
                                    </p:animEffect>
                                  </p:childTnLst>
                                </p:cTn>
                              </p:par>
                            </p:childTnLst>
                          </p:cTn>
                        </p:par>
                        <p:par>
                          <p:cTn id="60" fill="hold">
                            <p:stCondLst>
                              <p:cond delay="14500"/>
                            </p:stCondLst>
                            <p:childTnLst>
                              <p:par>
                                <p:cTn id="61" presetID="22" presetClass="entr" presetSubtype="2" fill="hold" nodeType="afterEffect">
                                  <p:stCondLst>
                                    <p:cond delay="0"/>
                                  </p:stCondLst>
                                  <p:childTnLst>
                                    <p:set>
                                      <p:cBhvr>
                                        <p:cTn id="62" dur="1" fill="hold">
                                          <p:stCondLst>
                                            <p:cond delay="0"/>
                                          </p:stCondLst>
                                        </p:cTn>
                                        <p:tgtEl>
                                          <p:spTgt spid="8201"/>
                                        </p:tgtEl>
                                        <p:attrNameLst>
                                          <p:attrName>style.visibility</p:attrName>
                                        </p:attrNameLst>
                                      </p:cBhvr>
                                      <p:to>
                                        <p:strVal val="visible"/>
                                      </p:to>
                                    </p:set>
                                    <p:animEffect transition="in" filter="wipe(right)">
                                      <p:cBhvr>
                                        <p:cTn id="63" dur="500"/>
                                        <p:tgtEl>
                                          <p:spTgt spid="8201"/>
                                        </p:tgtEl>
                                      </p:cBhvr>
                                    </p:animEffect>
                                  </p:childTnLst>
                                </p:cTn>
                              </p:par>
                            </p:childTnLst>
                          </p:cTn>
                        </p:par>
                        <p:par>
                          <p:cTn id="64" fill="hold">
                            <p:stCondLst>
                              <p:cond delay="15000"/>
                            </p:stCondLst>
                            <p:childTnLst>
                              <p:par>
                                <p:cTn id="65" presetID="22" presetClass="entr" presetSubtype="4"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3" grpId="0"/>
      <p:bldP spid="15"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rgbClr val="FF33CC"/>
                </a:solidFill>
              </a:rPr>
              <a:t>Ainsi que les EPI nécessaires aux manipulations des produits </a:t>
            </a:r>
            <a:endParaRPr lang="fr-FR" sz="3200" dirty="0">
              <a:solidFill>
                <a:srgbClr val="FF33CC"/>
              </a:solidFill>
            </a:endParaRPr>
          </a:p>
        </p:txBody>
      </p:sp>
      <p:pic>
        <p:nvPicPr>
          <p:cNvPr id="3" name="Image 2"/>
          <p:cNvPicPr/>
          <p:nvPr/>
        </p:nvPicPr>
        <p:blipFill>
          <a:blip r:embed="rId2" cstate="print"/>
          <a:srcRect/>
          <a:stretch>
            <a:fillRect/>
          </a:stretch>
        </p:blipFill>
        <p:spPr bwMode="auto">
          <a:xfrm>
            <a:off x="899592" y="1484784"/>
            <a:ext cx="1028700" cy="2076450"/>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3059832" y="1412776"/>
            <a:ext cx="2143125" cy="214312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6372200" y="1556792"/>
            <a:ext cx="1935480" cy="1228725"/>
          </a:xfrm>
          <a:prstGeom prst="rect">
            <a:avLst/>
          </a:prstGeom>
          <a:noFill/>
          <a:ln w="9525">
            <a:noFill/>
            <a:miter lim="800000"/>
            <a:headEnd/>
            <a:tailEnd/>
          </a:ln>
        </p:spPr>
      </p:pic>
      <p:pic>
        <p:nvPicPr>
          <p:cNvPr id="6" name="Image 5"/>
          <p:cNvPicPr/>
          <p:nvPr/>
        </p:nvPicPr>
        <p:blipFill>
          <a:blip r:embed="rId5" cstate="print"/>
          <a:srcRect/>
          <a:stretch>
            <a:fillRect/>
          </a:stretch>
        </p:blipFill>
        <p:spPr bwMode="auto">
          <a:xfrm>
            <a:off x="899592" y="4077072"/>
            <a:ext cx="1573530" cy="1638300"/>
          </a:xfrm>
          <a:prstGeom prst="rect">
            <a:avLst/>
          </a:prstGeom>
          <a:noFill/>
          <a:ln w="9525">
            <a:noFill/>
            <a:miter lim="800000"/>
            <a:headEnd/>
            <a:tailEnd/>
          </a:ln>
        </p:spPr>
      </p:pic>
      <p:pic>
        <p:nvPicPr>
          <p:cNvPr id="7" name="Image 6"/>
          <p:cNvPicPr/>
          <p:nvPr/>
        </p:nvPicPr>
        <p:blipFill>
          <a:blip r:embed="rId6" cstate="print"/>
          <a:srcRect/>
          <a:stretch>
            <a:fillRect/>
          </a:stretch>
        </p:blipFill>
        <p:spPr bwMode="auto">
          <a:xfrm>
            <a:off x="3779912" y="4077072"/>
            <a:ext cx="1952625" cy="2095500"/>
          </a:xfrm>
          <a:prstGeom prst="rect">
            <a:avLst/>
          </a:prstGeom>
          <a:noFill/>
          <a:ln w="9525">
            <a:noFill/>
            <a:miter lim="800000"/>
            <a:headEnd/>
            <a:tailEnd/>
          </a:ln>
        </p:spPr>
      </p:pic>
      <p:sp>
        <p:nvSpPr>
          <p:cNvPr id="8" name="Rectangle 7"/>
          <p:cNvSpPr/>
          <p:nvPr/>
        </p:nvSpPr>
        <p:spPr>
          <a:xfrm>
            <a:off x="107504" y="3573016"/>
            <a:ext cx="2685351" cy="369332"/>
          </a:xfrm>
          <a:prstGeom prst="rect">
            <a:avLst/>
          </a:prstGeom>
        </p:spPr>
        <p:txBody>
          <a:bodyPr wrap="none">
            <a:spAutoFit/>
          </a:bodyPr>
          <a:lstStyle/>
          <a:p>
            <a:r>
              <a:rPr lang="fr-FR" dirty="0">
                <a:solidFill>
                  <a:srgbClr val="FFFF00"/>
                </a:solidFill>
              </a:rPr>
              <a:t>Des gants de protection </a:t>
            </a:r>
          </a:p>
        </p:txBody>
      </p:sp>
      <p:sp>
        <p:nvSpPr>
          <p:cNvPr id="10" name="Rectangle 9"/>
          <p:cNvSpPr/>
          <p:nvPr/>
        </p:nvSpPr>
        <p:spPr>
          <a:xfrm>
            <a:off x="2843808" y="3573016"/>
            <a:ext cx="2595582" cy="369332"/>
          </a:xfrm>
          <a:prstGeom prst="rect">
            <a:avLst/>
          </a:prstGeom>
        </p:spPr>
        <p:txBody>
          <a:bodyPr wrap="none">
            <a:spAutoFit/>
          </a:bodyPr>
          <a:lstStyle/>
          <a:p>
            <a:r>
              <a:rPr lang="fr-FR" dirty="0">
                <a:solidFill>
                  <a:srgbClr val="FFFF00"/>
                </a:solidFill>
              </a:rPr>
              <a:t>Des bottes caoutchouc </a:t>
            </a:r>
          </a:p>
        </p:txBody>
      </p:sp>
      <p:sp>
        <p:nvSpPr>
          <p:cNvPr id="11" name="Rectangle 10"/>
          <p:cNvSpPr/>
          <p:nvPr/>
        </p:nvSpPr>
        <p:spPr>
          <a:xfrm>
            <a:off x="5940152" y="2780928"/>
            <a:ext cx="2929007" cy="369332"/>
          </a:xfrm>
          <a:prstGeom prst="rect">
            <a:avLst/>
          </a:prstGeom>
        </p:spPr>
        <p:txBody>
          <a:bodyPr wrap="none">
            <a:spAutoFit/>
          </a:bodyPr>
          <a:lstStyle/>
          <a:p>
            <a:r>
              <a:rPr lang="fr-FR" dirty="0">
                <a:solidFill>
                  <a:srgbClr val="FFFF00"/>
                </a:solidFill>
              </a:rPr>
              <a:t>Des lunettes de protection </a:t>
            </a:r>
          </a:p>
        </p:txBody>
      </p:sp>
      <p:sp>
        <p:nvSpPr>
          <p:cNvPr id="12" name="Rectangle 11"/>
          <p:cNvSpPr/>
          <p:nvPr/>
        </p:nvSpPr>
        <p:spPr>
          <a:xfrm>
            <a:off x="6150873" y="5013176"/>
            <a:ext cx="2993127" cy="369332"/>
          </a:xfrm>
          <a:prstGeom prst="rect">
            <a:avLst/>
          </a:prstGeom>
        </p:spPr>
        <p:txBody>
          <a:bodyPr wrap="none">
            <a:spAutoFit/>
          </a:bodyPr>
          <a:lstStyle/>
          <a:p>
            <a:r>
              <a:rPr lang="fr-FR" dirty="0">
                <a:solidFill>
                  <a:srgbClr val="FFFF00"/>
                </a:solidFill>
              </a:rPr>
              <a:t>Des combinaisons jetables </a:t>
            </a:r>
          </a:p>
        </p:txBody>
      </p:sp>
      <p:sp>
        <p:nvSpPr>
          <p:cNvPr id="13" name="Rectangle 12"/>
          <p:cNvSpPr/>
          <p:nvPr/>
        </p:nvSpPr>
        <p:spPr>
          <a:xfrm>
            <a:off x="251520" y="5733256"/>
            <a:ext cx="2993127" cy="369332"/>
          </a:xfrm>
          <a:prstGeom prst="rect">
            <a:avLst/>
          </a:prstGeom>
        </p:spPr>
        <p:txBody>
          <a:bodyPr wrap="none">
            <a:spAutoFit/>
          </a:bodyPr>
          <a:lstStyle/>
          <a:p>
            <a:r>
              <a:rPr lang="fr-FR" dirty="0">
                <a:solidFill>
                  <a:srgbClr val="FFFF00"/>
                </a:solidFill>
              </a:rPr>
              <a:t>Des masques de protection</a:t>
            </a:r>
          </a:p>
        </p:txBody>
      </p:sp>
      <p:sp>
        <p:nvSpPr>
          <p:cNvPr id="14" name="Flèche droite 13"/>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par>
                          <p:cTn id="23" fill="hold">
                            <p:stCondLst>
                              <p:cond delay="5000"/>
                            </p:stCondLst>
                            <p:childTnLst>
                              <p:par>
                                <p:cTn id="24" presetID="25"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2000"/>
                                        <p:tgtEl>
                                          <p:spTgt spid="10"/>
                                        </p:tgtEl>
                                      </p:cBhvr>
                                    </p:animEffect>
                                  </p:childTnLst>
                                </p:cTn>
                              </p:par>
                            </p:childTnLst>
                          </p:cTn>
                        </p:par>
                        <p:par>
                          <p:cTn id="38" fill="hold">
                            <p:stCondLst>
                              <p:cond delay="8000"/>
                            </p:stCondLst>
                            <p:childTnLst>
                              <p:par>
                                <p:cTn id="39" presetID="2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2000"/>
                                        <p:tgtEl>
                                          <p:spTgt spid="11"/>
                                        </p:tgtEl>
                                      </p:cBhvr>
                                    </p:animEffect>
                                  </p:childTnLst>
                                </p:cTn>
                              </p:par>
                            </p:childTnLst>
                          </p:cTn>
                        </p:par>
                        <p:par>
                          <p:cTn id="53" fill="hold">
                            <p:stCondLst>
                              <p:cond delay="11000"/>
                            </p:stCondLst>
                            <p:childTnLst>
                              <p:par>
                                <p:cTn id="54" presetID="25"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6"/>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2000"/>
                                        <p:tgtEl>
                                          <p:spTgt spid="13"/>
                                        </p:tgtEl>
                                      </p:cBhvr>
                                    </p:animEffect>
                                  </p:childTnLst>
                                </p:cTn>
                              </p:par>
                            </p:childTnLst>
                          </p:cTn>
                        </p:par>
                        <p:par>
                          <p:cTn id="68" fill="hold">
                            <p:stCondLst>
                              <p:cond delay="14000"/>
                            </p:stCondLst>
                            <p:childTnLst>
                              <p:par>
                                <p:cTn id="69" presetID="25"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4" dur="1000" fill="hold"/>
                                        <p:tgtEl>
                                          <p:spTgt spid="7"/>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7"/>
                                        </p:tgtEl>
                                      </p:cBhvr>
                                    </p:animEffect>
                                  </p:childTnLst>
                                </p:cTn>
                              </p:par>
                            </p:childTnLst>
                          </p:cTn>
                        </p:par>
                        <p:par>
                          <p:cTn id="79" fill="hold">
                            <p:stCondLst>
                              <p:cond delay="150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2000"/>
                                        <p:tgtEl>
                                          <p:spTgt spid="12"/>
                                        </p:tgtEl>
                                      </p:cBhvr>
                                    </p:animEffect>
                                  </p:childTnLst>
                                </p:cTn>
                              </p:par>
                            </p:childTnLst>
                          </p:cTn>
                        </p:par>
                        <p:par>
                          <p:cTn id="83" fill="hold">
                            <p:stCondLst>
                              <p:cond delay="170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33CC"/>
                </a:solidFill>
              </a:rPr>
              <a:t>Et, bien sûr </a:t>
            </a:r>
            <a:endParaRPr lang="fr-FR" dirty="0">
              <a:solidFill>
                <a:srgbClr val="FF33CC"/>
              </a:solidFill>
            </a:endParaRPr>
          </a:p>
        </p:txBody>
      </p:sp>
      <p:pic>
        <p:nvPicPr>
          <p:cNvPr id="3" name="Image 2"/>
          <p:cNvPicPr/>
          <p:nvPr/>
        </p:nvPicPr>
        <p:blipFill>
          <a:blip r:embed="rId2" cstate="print"/>
          <a:srcRect/>
          <a:stretch>
            <a:fillRect/>
          </a:stretch>
        </p:blipFill>
        <p:spPr bwMode="auto">
          <a:xfrm>
            <a:off x="3333750" y="2505075"/>
            <a:ext cx="2476500" cy="1847850"/>
          </a:xfrm>
          <a:prstGeom prst="rect">
            <a:avLst/>
          </a:prstGeom>
          <a:noFill/>
          <a:ln w="9525">
            <a:noFill/>
            <a:miter lim="800000"/>
            <a:headEnd/>
            <a:tailEnd/>
          </a:ln>
        </p:spPr>
      </p:pic>
      <p:sp>
        <p:nvSpPr>
          <p:cNvPr id="5" name="Flèche droite 4"/>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843808" y="4653136"/>
            <a:ext cx="3600400" cy="461665"/>
          </a:xfrm>
          <a:prstGeom prst="rect">
            <a:avLst/>
          </a:prstGeom>
          <a:noFill/>
        </p:spPr>
        <p:txBody>
          <a:bodyPr wrap="square" rtlCol="0">
            <a:spAutoFit/>
          </a:bodyPr>
          <a:lstStyle/>
          <a:p>
            <a:r>
              <a:rPr lang="fr-FR" sz="2400" dirty="0" smtClean="0">
                <a:solidFill>
                  <a:srgbClr val="FFFF00"/>
                </a:solidFill>
              </a:rPr>
              <a:t>Des extincteurs à poudre </a:t>
            </a:r>
            <a:endParaRPr lang="fr-FR"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0226"/>
          </a:xfrm>
        </p:spPr>
        <p:txBody>
          <a:bodyPr>
            <a:normAutofit fontScale="90000"/>
          </a:bodyPr>
          <a:lstStyle/>
          <a:p>
            <a:r>
              <a:rPr lang="fr-FR" dirty="0" smtClean="0">
                <a:solidFill>
                  <a:srgbClr val="FF33CC"/>
                </a:solidFill>
              </a:rPr>
              <a:t>Le personnel reçoit une formation et un agrément renouvelable tous les 5 ans  </a:t>
            </a:r>
            <a:endParaRPr lang="fr-FR" dirty="0">
              <a:solidFill>
                <a:srgbClr val="FF33CC"/>
              </a:solidFill>
            </a:endParaRPr>
          </a:p>
        </p:txBody>
      </p:sp>
      <p:pic>
        <p:nvPicPr>
          <p:cNvPr id="3" name="Image 2"/>
          <p:cNvPicPr/>
          <p:nvPr/>
        </p:nvPicPr>
        <p:blipFill>
          <a:blip r:embed="rId2" cstate="print"/>
          <a:srcRect/>
          <a:stretch>
            <a:fillRect/>
          </a:stretch>
        </p:blipFill>
        <p:spPr bwMode="auto">
          <a:xfrm>
            <a:off x="2339752" y="2204864"/>
            <a:ext cx="2981325" cy="153352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971600" y="4293096"/>
            <a:ext cx="1524000" cy="1143000"/>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3491880" y="4293096"/>
            <a:ext cx="2047875" cy="1495425"/>
          </a:xfrm>
          <a:prstGeom prst="rect">
            <a:avLst/>
          </a:prstGeom>
          <a:noFill/>
          <a:ln w="9525">
            <a:noFill/>
            <a:miter lim="800000"/>
            <a:headEnd/>
            <a:tailEnd/>
          </a:ln>
        </p:spPr>
      </p:pic>
      <p:sp>
        <p:nvSpPr>
          <p:cNvPr id="8" name="Flèche droite 7"/>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33CC"/>
                </a:solidFill>
              </a:rPr>
              <a:t>Des mesures d’hygiène doivent être respectées </a:t>
            </a:r>
            <a:endParaRPr lang="fr-FR" dirty="0">
              <a:solidFill>
                <a:srgbClr val="FF33CC"/>
              </a:solidFill>
            </a:endParaRPr>
          </a:p>
        </p:txBody>
      </p:sp>
      <p:pic>
        <p:nvPicPr>
          <p:cNvPr id="10242" name="Picture 2"/>
          <p:cNvPicPr>
            <a:picLocks noChangeAspect="1" noChangeArrowheads="1"/>
          </p:cNvPicPr>
          <p:nvPr/>
        </p:nvPicPr>
        <p:blipFill>
          <a:blip r:embed="rId2" cstate="print"/>
          <a:srcRect/>
          <a:stretch>
            <a:fillRect/>
          </a:stretch>
        </p:blipFill>
        <p:spPr bwMode="auto">
          <a:xfrm>
            <a:off x="683568" y="2204864"/>
            <a:ext cx="3524250" cy="2771775"/>
          </a:xfrm>
          <a:prstGeom prst="rect">
            <a:avLst/>
          </a:prstGeom>
          <a:noFill/>
          <a:ln w="9525">
            <a:noFill/>
            <a:miter lim="800000"/>
            <a:headEnd/>
            <a:tailEnd/>
          </a:ln>
        </p:spPr>
      </p:pic>
      <p:pic>
        <p:nvPicPr>
          <p:cNvPr id="10246" name="Picture 6"/>
          <p:cNvPicPr>
            <a:picLocks noChangeAspect="1" noChangeArrowheads="1"/>
          </p:cNvPicPr>
          <p:nvPr/>
        </p:nvPicPr>
        <p:blipFill>
          <a:blip r:embed="rId3" cstate="print"/>
          <a:srcRect/>
          <a:stretch>
            <a:fillRect/>
          </a:stretch>
        </p:blipFill>
        <p:spPr bwMode="auto">
          <a:xfrm>
            <a:off x="4716016" y="1772816"/>
            <a:ext cx="3371850" cy="3371850"/>
          </a:xfrm>
          <a:prstGeom prst="rect">
            <a:avLst/>
          </a:prstGeom>
          <a:noFill/>
          <a:ln w="9525">
            <a:noFill/>
            <a:miter lim="800000"/>
            <a:headEnd/>
            <a:tailEnd/>
          </a:ln>
        </p:spPr>
      </p:pic>
      <p:sp>
        <p:nvSpPr>
          <p:cNvPr id="9" name="Flèche droite 8"/>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strVal val="#ppt_w*0.70"/>
                                          </p:val>
                                        </p:tav>
                                        <p:tav tm="100000">
                                          <p:val>
                                            <p:strVal val="#ppt_w"/>
                                          </p:val>
                                        </p:tav>
                                      </p:tavLst>
                                    </p:anim>
                                    <p:anim calcmode="lin" valueType="num">
                                      <p:cBhvr>
                                        <p:cTn id="12" dur="1000" fill="hold"/>
                                        <p:tgtEl>
                                          <p:spTgt spid="10242"/>
                                        </p:tgtEl>
                                        <p:attrNameLst>
                                          <p:attrName>ppt_h</p:attrName>
                                        </p:attrNameLst>
                                      </p:cBhvr>
                                      <p:tavLst>
                                        <p:tav tm="0">
                                          <p:val>
                                            <p:strVal val="#ppt_h"/>
                                          </p:val>
                                        </p:tav>
                                        <p:tav tm="100000">
                                          <p:val>
                                            <p:strVal val="#ppt_h"/>
                                          </p:val>
                                        </p:tav>
                                      </p:tavLst>
                                    </p:anim>
                                    <p:animEffect transition="in" filter="fade">
                                      <p:cBhvr>
                                        <p:cTn id="13" dur="1000"/>
                                        <p:tgtEl>
                                          <p:spTgt spid="10242"/>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p:cTn id="17" dur="1000" fill="hold"/>
                                        <p:tgtEl>
                                          <p:spTgt spid="10246"/>
                                        </p:tgtEl>
                                        <p:attrNameLst>
                                          <p:attrName>ppt_w</p:attrName>
                                        </p:attrNameLst>
                                      </p:cBhvr>
                                      <p:tavLst>
                                        <p:tav tm="0">
                                          <p:val>
                                            <p:strVal val="#ppt_w*0.70"/>
                                          </p:val>
                                        </p:tav>
                                        <p:tav tm="100000">
                                          <p:val>
                                            <p:strVal val="#ppt_w"/>
                                          </p:val>
                                        </p:tav>
                                      </p:tavLst>
                                    </p:anim>
                                    <p:anim calcmode="lin" valueType="num">
                                      <p:cBhvr>
                                        <p:cTn id="18" dur="1000" fill="hold"/>
                                        <p:tgtEl>
                                          <p:spTgt spid="10246"/>
                                        </p:tgtEl>
                                        <p:attrNameLst>
                                          <p:attrName>ppt_h</p:attrName>
                                        </p:attrNameLst>
                                      </p:cBhvr>
                                      <p:tavLst>
                                        <p:tav tm="0">
                                          <p:val>
                                            <p:strVal val="#ppt_h"/>
                                          </p:val>
                                        </p:tav>
                                        <p:tav tm="100000">
                                          <p:val>
                                            <p:strVal val="#ppt_h"/>
                                          </p:val>
                                        </p:tav>
                                      </p:tavLst>
                                    </p:anim>
                                    <p:animEffect transition="in" filter="fade">
                                      <p:cBhvr>
                                        <p:cTn id="19" dur="1000"/>
                                        <p:tgtEl>
                                          <p:spTgt spid="10246"/>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88840"/>
            <a:ext cx="8229600" cy="4018458"/>
          </a:xfrm>
        </p:spPr>
        <p:txBody>
          <a:bodyPr>
            <a:normAutofit/>
          </a:bodyPr>
          <a:lstStyle/>
          <a:p>
            <a:pPr algn="ctr"/>
            <a:r>
              <a:rPr lang="fr-FR" sz="3600" dirty="0" smtClean="0"/>
              <a:t>Nous remercions toute l’équipe de</a:t>
            </a:r>
            <a:br>
              <a:rPr lang="fr-FR" sz="3600" dirty="0" smtClean="0"/>
            </a:br>
            <a:r>
              <a:rPr lang="fr-FR" sz="3600" dirty="0" smtClean="0"/>
              <a:t> </a:t>
            </a:r>
            <a:r>
              <a:rPr lang="fr-FR" sz="3600" dirty="0" err="1" smtClean="0"/>
              <a:t>Natura’Pro</a:t>
            </a:r>
            <a:r>
              <a:rPr lang="fr-FR" sz="3600" dirty="0" smtClean="0"/>
              <a:t> </a:t>
            </a:r>
            <a:br>
              <a:rPr lang="fr-FR" sz="3600" dirty="0" smtClean="0"/>
            </a:br>
            <a:r>
              <a:rPr lang="fr-FR" sz="3600" dirty="0" smtClean="0"/>
              <a:t>pour leur accueil, pou les informations et les documents qu’ils nous ont transmis et pour la gentillesse et la patience avec lesquelles ils ont répondu à toutes nos questions </a:t>
            </a:r>
            <a:endParaRPr lang="fr-FR" sz="3600" dirty="0"/>
          </a:p>
        </p:txBody>
      </p:sp>
      <p:pic>
        <p:nvPicPr>
          <p:cNvPr id="11266" name="Picture 2"/>
          <p:cNvPicPr>
            <a:picLocks noChangeAspect="1" noChangeArrowheads="1"/>
          </p:cNvPicPr>
          <p:nvPr/>
        </p:nvPicPr>
        <p:blipFill>
          <a:blip r:embed="rId2" cstate="print"/>
          <a:srcRect/>
          <a:stretch>
            <a:fillRect/>
          </a:stretch>
        </p:blipFill>
        <p:spPr bwMode="auto">
          <a:xfrm>
            <a:off x="1691680" y="1052736"/>
            <a:ext cx="5715000"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33CC"/>
                </a:solidFill>
              </a:rPr>
              <a:t>Vous pensiez gérer des produits « grand public » </a:t>
            </a:r>
            <a:endParaRPr lang="fr-FR" dirty="0">
              <a:solidFill>
                <a:srgbClr val="FF33CC"/>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755576" y="2492896"/>
            <a:ext cx="3063981" cy="2294781"/>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009177" y="2636913"/>
            <a:ext cx="2901336" cy="2145432"/>
          </a:xfrm>
          <a:prstGeom prst="rect">
            <a:avLst/>
          </a:prstGeom>
          <a:noFill/>
          <a:ln w="9525">
            <a:noFill/>
            <a:miter lim="800000"/>
            <a:headEnd/>
            <a:tailEnd/>
          </a:ln>
        </p:spPr>
      </p:pic>
      <p:sp>
        <p:nvSpPr>
          <p:cNvPr id="8" name="Flèche droite 7"/>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strVal val="#ppt_w*0.70"/>
                                          </p:val>
                                        </p:tav>
                                        <p:tav tm="100000">
                                          <p:val>
                                            <p:strVal val="#ppt_w"/>
                                          </p:val>
                                        </p:tav>
                                      </p:tavLst>
                                    </p:anim>
                                    <p:anim calcmode="lin" valueType="num">
                                      <p:cBhvr>
                                        <p:cTn id="12" dur="1000" fill="hold"/>
                                        <p:tgtEl>
                                          <p:spTgt spid="2050"/>
                                        </p:tgtEl>
                                        <p:attrNameLst>
                                          <p:attrName>ppt_h</p:attrName>
                                        </p:attrNameLst>
                                      </p:cBhvr>
                                      <p:tavLst>
                                        <p:tav tm="0">
                                          <p:val>
                                            <p:strVal val="#ppt_h"/>
                                          </p:val>
                                        </p:tav>
                                        <p:tav tm="100000">
                                          <p:val>
                                            <p:strVal val="#ppt_h"/>
                                          </p:val>
                                        </p:tav>
                                      </p:tavLst>
                                    </p:anim>
                                    <p:animEffect transition="in" filter="fade">
                                      <p:cBhvr>
                                        <p:cTn id="13" dur="1000"/>
                                        <p:tgtEl>
                                          <p:spTgt spid="2050"/>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ppt_w</p:attrName>
                                        </p:attrNameLst>
                                      </p:cBhvr>
                                      <p:tavLst>
                                        <p:tav tm="0">
                                          <p:val>
                                            <p:strVal val="#ppt_w*0.70"/>
                                          </p:val>
                                        </p:tav>
                                        <p:tav tm="100000">
                                          <p:val>
                                            <p:strVal val="#ppt_w"/>
                                          </p:val>
                                        </p:tav>
                                      </p:tavLst>
                                    </p:anim>
                                    <p:anim calcmode="lin" valueType="num">
                                      <p:cBhvr>
                                        <p:cTn id="18" dur="1000" fill="hold"/>
                                        <p:tgtEl>
                                          <p:spTgt spid="2051"/>
                                        </p:tgtEl>
                                        <p:attrNameLst>
                                          <p:attrName>ppt_h</p:attrName>
                                        </p:attrNameLst>
                                      </p:cBhvr>
                                      <p:tavLst>
                                        <p:tav tm="0">
                                          <p:val>
                                            <p:strVal val="#ppt_h"/>
                                          </p:val>
                                        </p:tav>
                                        <p:tav tm="100000">
                                          <p:val>
                                            <p:strVal val="#ppt_h"/>
                                          </p:val>
                                        </p:tav>
                                      </p:tavLst>
                                    </p:anim>
                                    <p:animEffect transition="in" filter="fade">
                                      <p:cBhvr>
                                        <p:cTn id="19" dur="1000"/>
                                        <p:tgtEl>
                                          <p:spTgt spid="2051"/>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362274"/>
          </a:xfrm>
        </p:spPr>
        <p:txBody>
          <a:bodyPr>
            <a:noAutofit/>
          </a:bodyPr>
          <a:lstStyle/>
          <a:p>
            <a:r>
              <a:rPr lang="fr-FR" sz="4000" dirty="0" smtClean="0">
                <a:solidFill>
                  <a:srgbClr val="FF33CC"/>
                </a:solidFill>
              </a:rPr>
              <a:t>Mais, votre maître de stage vous demande de vous rendre dans un bâtiment annexe, destiné à la vente aux agriculteurs et aux professionnels </a:t>
            </a:r>
            <a:endParaRPr lang="fr-FR" sz="4000" dirty="0">
              <a:solidFill>
                <a:srgbClr val="FF33CC"/>
              </a:solidFill>
            </a:endParaRPr>
          </a:p>
        </p:txBody>
      </p:sp>
      <p:pic>
        <p:nvPicPr>
          <p:cNvPr id="3074" name="Picture 2" descr="C:\Users\GiGi\Documents\DERNIERE ANNEE\produits dangereux\P1020252.JPG"/>
          <p:cNvPicPr>
            <a:picLocks noGrp="1" noChangeAspect="1" noChangeArrowheads="1"/>
          </p:cNvPicPr>
          <p:nvPr>
            <p:ph idx="1"/>
          </p:nvPr>
        </p:nvPicPr>
        <p:blipFill>
          <a:blip r:embed="rId2" cstate="print"/>
          <a:stretch>
            <a:fillRect/>
          </a:stretch>
        </p:blipFill>
        <p:spPr bwMode="auto">
          <a:xfrm>
            <a:off x="827585" y="3068960"/>
            <a:ext cx="4032448" cy="3024336"/>
          </a:xfrm>
          <a:prstGeom prst="rect">
            <a:avLst/>
          </a:prstGeom>
          <a:noFill/>
        </p:spPr>
      </p:pic>
      <p:sp>
        <p:nvSpPr>
          <p:cNvPr id="6" name="Flèche droite 5"/>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1143000"/>
          </a:xfrm>
        </p:spPr>
        <p:txBody>
          <a:bodyPr>
            <a:normAutofit fontScale="90000"/>
          </a:bodyPr>
          <a:lstStyle/>
          <a:p>
            <a:r>
              <a:rPr lang="fr-FR" dirty="0" smtClean="0">
                <a:solidFill>
                  <a:srgbClr val="FF33CC"/>
                </a:solidFill>
              </a:rPr>
              <a:t>Vous allez travailler dans la partie des produits « phytosanitaires » </a:t>
            </a:r>
            <a:endParaRPr lang="fr-FR" dirty="0">
              <a:solidFill>
                <a:srgbClr val="FF33CC"/>
              </a:solidFill>
            </a:endParaRPr>
          </a:p>
        </p:txBody>
      </p:sp>
      <p:sp>
        <p:nvSpPr>
          <p:cNvPr id="3" name="Espace réservé du contenu 2"/>
          <p:cNvSpPr>
            <a:spLocks noGrp="1"/>
          </p:cNvSpPr>
          <p:nvPr>
            <p:ph idx="1"/>
          </p:nvPr>
        </p:nvSpPr>
        <p:spPr>
          <a:xfrm>
            <a:off x="457200" y="1600201"/>
            <a:ext cx="3538736" cy="3052936"/>
          </a:xfrm>
        </p:spPr>
        <p:txBody>
          <a:bodyPr/>
          <a:lstStyle/>
          <a:p>
            <a:endParaRPr lang="fr-FR" dirty="0" smtClean="0"/>
          </a:p>
          <a:p>
            <a:r>
              <a:rPr lang="fr-FR" dirty="0" smtClean="0"/>
              <a:t>Des engrais </a:t>
            </a:r>
          </a:p>
          <a:p>
            <a:r>
              <a:rPr lang="fr-FR" dirty="0" smtClean="0"/>
              <a:t>Des insecticides </a:t>
            </a:r>
          </a:p>
          <a:p>
            <a:r>
              <a:rPr lang="fr-FR" dirty="0" smtClean="0"/>
              <a:t>Des herbicides </a:t>
            </a:r>
          </a:p>
          <a:p>
            <a:r>
              <a:rPr lang="fr-FR" dirty="0" smtClean="0"/>
              <a:t>Des fongicides </a:t>
            </a:r>
            <a:endParaRPr lang="fr-FR" dirty="0"/>
          </a:p>
        </p:txBody>
      </p:sp>
      <p:pic>
        <p:nvPicPr>
          <p:cNvPr id="4100" name="Picture 4" descr="C:\Users\GiGi\Documents\DERNIERE ANNEE\produits dangereux\P1020256.JPG"/>
          <p:cNvPicPr>
            <a:picLocks noChangeAspect="1" noChangeArrowheads="1"/>
          </p:cNvPicPr>
          <p:nvPr/>
        </p:nvPicPr>
        <p:blipFill>
          <a:blip r:embed="rId2" cstate="print"/>
          <a:srcRect/>
          <a:stretch>
            <a:fillRect/>
          </a:stretch>
        </p:blipFill>
        <p:spPr bwMode="auto">
          <a:xfrm>
            <a:off x="4283968" y="1916832"/>
            <a:ext cx="3648405" cy="2736304"/>
          </a:xfrm>
          <a:prstGeom prst="rect">
            <a:avLst/>
          </a:prstGeom>
          <a:noFill/>
        </p:spPr>
      </p:pic>
      <p:sp>
        <p:nvSpPr>
          <p:cNvPr id="9" name="Flèche droite 8"/>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4000"/>
                            </p:stCondLst>
                            <p:childTnLst>
                              <p:par>
                                <p:cTn id="25" presetID="4" presetClass="entr" presetSubtype="16"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box(in)">
                                      <p:cBhvr>
                                        <p:cTn id="27" dur="500"/>
                                        <p:tgtEl>
                                          <p:spTgt spid="4100"/>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a:bodyPr>
          <a:lstStyle/>
          <a:p>
            <a:r>
              <a:rPr lang="fr-FR" dirty="0" smtClean="0">
                <a:solidFill>
                  <a:srgbClr val="FF33CC"/>
                </a:solidFill>
              </a:rPr>
              <a:t>Ce sont des produits dangereux </a:t>
            </a:r>
            <a:endParaRPr lang="fr-FR" dirty="0">
              <a:solidFill>
                <a:srgbClr val="FF33CC"/>
              </a:solidFill>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1115616" y="2132856"/>
            <a:ext cx="1905000" cy="1371600"/>
          </a:xfrm>
          <a:prstGeom prst="rect">
            <a:avLst/>
          </a:prstGeom>
          <a:noFill/>
          <a:ln w="9525">
            <a:noFill/>
            <a:miter lim="800000"/>
            <a:headEnd/>
            <a:tailEnd/>
          </a:ln>
        </p:spPr>
      </p:pic>
      <p:sp>
        <p:nvSpPr>
          <p:cNvPr id="7" name="ZoneTexte 6"/>
          <p:cNvSpPr txBox="1"/>
          <p:nvPr/>
        </p:nvSpPr>
        <p:spPr>
          <a:xfrm>
            <a:off x="611560" y="1340768"/>
            <a:ext cx="3312368" cy="646331"/>
          </a:xfrm>
          <a:prstGeom prst="rect">
            <a:avLst/>
          </a:prstGeom>
          <a:noFill/>
        </p:spPr>
        <p:txBody>
          <a:bodyPr wrap="square" rtlCol="0">
            <a:spAutoFit/>
          </a:bodyPr>
          <a:lstStyle/>
          <a:p>
            <a:r>
              <a:rPr lang="fr-FR" dirty="0" smtClean="0"/>
              <a:t>Risques de maladie pulmonaire en cas d’inhalation </a:t>
            </a:r>
            <a:endParaRPr lang="fr-FR" dirty="0"/>
          </a:p>
        </p:txBody>
      </p:sp>
      <p:sp>
        <p:nvSpPr>
          <p:cNvPr id="8" name="ZoneTexte 7"/>
          <p:cNvSpPr txBox="1"/>
          <p:nvPr/>
        </p:nvSpPr>
        <p:spPr>
          <a:xfrm>
            <a:off x="755576" y="3861048"/>
            <a:ext cx="2592288" cy="646331"/>
          </a:xfrm>
          <a:prstGeom prst="rect">
            <a:avLst/>
          </a:prstGeom>
          <a:noFill/>
        </p:spPr>
        <p:txBody>
          <a:bodyPr wrap="square" rtlCol="0">
            <a:spAutoFit/>
          </a:bodyPr>
          <a:lstStyle/>
          <a:p>
            <a:r>
              <a:rPr lang="fr-FR" dirty="0" smtClean="0"/>
              <a:t>Produits corrosifs pour la peau ou les métaux </a:t>
            </a:r>
            <a:endParaRPr lang="fr-FR" dirty="0"/>
          </a:p>
        </p:txBody>
      </p:sp>
      <p:pic>
        <p:nvPicPr>
          <p:cNvPr id="9" name="Image 8"/>
          <p:cNvPicPr/>
          <p:nvPr/>
        </p:nvPicPr>
        <p:blipFill>
          <a:blip r:embed="rId3" cstate="print"/>
          <a:srcRect/>
          <a:stretch>
            <a:fillRect/>
          </a:stretch>
        </p:blipFill>
        <p:spPr bwMode="auto">
          <a:xfrm>
            <a:off x="2483768" y="4581128"/>
            <a:ext cx="1240160" cy="1925960"/>
          </a:xfrm>
          <a:prstGeom prst="rect">
            <a:avLst/>
          </a:prstGeom>
          <a:noFill/>
          <a:ln w="9525">
            <a:noFill/>
            <a:miter lim="800000"/>
            <a:headEnd/>
            <a:tailEnd/>
          </a:ln>
        </p:spPr>
      </p:pic>
      <p:sp>
        <p:nvSpPr>
          <p:cNvPr id="10" name="ZoneTexte 9"/>
          <p:cNvSpPr txBox="1"/>
          <p:nvPr/>
        </p:nvSpPr>
        <p:spPr>
          <a:xfrm>
            <a:off x="5220072" y="1484784"/>
            <a:ext cx="2808312" cy="923330"/>
          </a:xfrm>
          <a:prstGeom prst="rect">
            <a:avLst/>
          </a:prstGeom>
          <a:noFill/>
        </p:spPr>
        <p:txBody>
          <a:bodyPr wrap="square" rtlCol="0">
            <a:spAutoFit/>
          </a:bodyPr>
          <a:lstStyle/>
          <a:p>
            <a:r>
              <a:rPr lang="fr-FR" dirty="0" smtClean="0"/>
              <a:t>Risque de pollution du sol ou des nappes phréatiques en cas de déversement </a:t>
            </a:r>
            <a:endParaRPr lang="fr-FR" dirty="0"/>
          </a:p>
        </p:txBody>
      </p:sp>
      <p:pic>
        <p:nvPicPr>
          <p:cNvPr id="11" name="Image 10"/>
          <p:cNvPicPr/>
          <p:nvPr/>
        </p:nvPicPr>
        <p:blipFill>
          <a:blip r:embed="rId4" cstate="print"/>
          <a:srcRect/>
          <a:stretch>
            <a:fillRect/>
          </a:stretch>
        </p:blipFill>
        <p:spPr bwMode="auto">
          <a:xfrm>
            <a:off x="5868144" y="2636912"/>
            <a:ext cx="1371600" cy="1247775"/>
          </a:xfrm>
          <a:prstGeom prst="rect">
            <a:avLst/>
          </a:prstGeom>
          <a:noFill/>
          <a:ln w="9525">
            <a:noFill/>
            <a:miter lim="800000"/>
            <a:headEnd/>
            <a:tailEnd/>
          </a:ln>
        </p:spPr>
      </p:pic>
      <p:pic>
        <p:nvPicPr>
          <p:cNvPr id="12" name="Image 11"/>
          <p:cNvPicPr/>
          <p:nvPr/>
        </p:nvPicPr>
        <p:blipFill>
          <a:blip r:embed="rId5" cstate="print"/>
          <a:srcRect/>
          <a:stretch>
            <a:fillRect/>
          </a:stretch>
        </p:blipFill>
        <p:spPr bwMode="auto">
          <a:xfrm>
            <a:off x="251520" y="4581128"/>
            <a:ext cx="1719635" cy="1431603"/>
          </a:xfrm>
          <a:prstGeom prst="rect">
            <a:avLst/>
          </a:prstGeom>
          <a:noFill/>
          <a:ln w="9525">
            <a:noFill/>
            <a:miter lim="800000"/>
            <a:headEnd/>
            <a:tailEnd/>
          </a:ln>
        </p:spPr>
      </p:pic>
      <p:sp>
        <p:nvSpPr>
          <p:cNvPr id="13" name="ZoneTexte 12"/>
          <p:cNvSpPr txBox="1"/>
          <p:nvPr/>
        </p:nvSpPr>
        <p:spPr>
          <a:xfrm>
            <a:off x="4716016" y="4365104"/>
            <a:ext cx="3888432" cy="369332"/>
          </a:xfrm>
          <a:prstGeom prst="rect">
            <a:avLst/>
          </a:prstGeom>
          <a:noFill/>
        </p:spPr>
        <p:txBody>
          <a:bodyPr wrap="square" rtlCol="0">
            <a:spAutoFit/>
          </a:bodyPr>
          <a:lstStyle/>
          <a:p>
            <a:r>
              <a:rPr lang="fr-FR" dirty="0" smtClean="0"/>
              <a:t>Risque d’incendie ou même d’explosion </a:t>
            </a:r>
            <a:endParaRPr lang="fr-FR" dirty="0"/>
          </a:p>
        </p:txBody>
      </p:sp>
      <p:pic>
        <p:nvPicPr>
          <p:cNvPr id="5123" name="Picture 3"/>
          <p:cNvPicPr>
            <a:picLocks noChangeAspect="1" noChangeArrowheads="1"/>
          </p:cNvPicPr>
          <p:nvPr/>
        </p:nvPicPr>
        <p:blipFill>
          <a:blip r:embed="rId6" cstate="print"/>
          <a:srcRect/>
          <a:stretch>
            <a:fillRect/>
          </a:stretch>
        </p:blipFill>
        <p:spPr bwMode="auto">
          <a:xfrm>
            <a:off x="5076056" y="5105400"/>
            <a:ext cx="2609850" cy="1752600"/>
          </a:xfrm>
          <a:prstGeom prst="rect">
            <a:avLst/>
          </a:prstGeom>
          <a:noFill/>
          <a:ln w="9525">
            <a:noFill/>
            <a:miter lim="800000"/>
            <a:headEnd/>
            <a:tailEnd/>
          </a:ln>
        </p:spPr>
      </p:pic>
      <p:sp>
        <p:nvSpPr>
          <p:cNvPr id="16" name="Flèche droite 15"/>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4000"/>
                            </p:stCondLst>
                            <p:childTnLst>
                              <p:par>
                                <p:cTn id="13" presetID="49" presetClass="entr" presetSubtype="0" decel="10000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 calcmode="lin" valueType="num">
                                      <p:cBhvr>
                                        <p:cTn id="17" dur="500" fill="hold"/>
                                        <p:tgtEl>
                                          <p:spTgt spid="5122"/>
                                        </p:tgtEl>
                                        <p:attrNameLst>
                                          <p:attrName>style.rotation</p:attrName>
                                        </p:attrNameLst>
                                      </p:cBhvr>
                                      <p:tavLst>
                                        <p:tav tm="0">
                                          <p:val>
                                            <p:fltVal val="360"/>
                                          </p:val>
                                        </p:tav>
                                        <p:tav tm="100000">
                                          <p:val>
                                            <p:fltVal val="0"/>
                                          </p:val>
                                        </p:tav>
                                      </p:tavLst>
                                    </p:anim>
                                    <p:animEffect transition="in" filter="fade">
                                      <p:cBhvr>
                                        <p:cTn id="18" dur="500"/>
                                        <p:tgtEl>
                                          <p:spTgt spid="5122"/>
                                        </p:tgtEl>
                                      </p:cBhvr>
                                    </p:animEffect>
                                  </p:childTnLst>
                                </p:cTn>
                              </p:par>
                            </p:childTnLst>
                          </p:cTn>
                        </p:par>
                        <p:par>
                          <p:cTn id="19" fill="hold">
                            <p:stCondLst>
                              <p:cond delay="4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par>
                          <p:cTn id="23" fill="hold">
                            <p:stCondLst>
                              <p:cond delay="6500"/>
                            </p:stCondLst>
                            <p:childTnLst>
                              <p:par>
                                <p:cTn id="24" presetID="49" presetClass="entr" presetSubtype="0" decel="10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70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2000"/>
                                        <p:tgtEl>
                                          <p:spTgt spid="8"/>
                                        </p:tgtEl>
                                      </p:cBhvr>
                                    </p:animEffect>
                                  </p:childTnLst>
                                </p:cTn>
                              </p:par>
                            </p:childTnLst>
                          </p:cTn>
                        </p:par>
                        <p:par>
                          <p:cTn id="34" fill="hold">
                            <p:stCondLst>
                              <p:cond delay="9000"/>
                            </p:stCondLst>
                            <p:childTnLst>
                              <p:par>
                                <p:cTn id="35" presetID="49" presetClass="entr" presetSubtype="0"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360"/>
                                          </p:val>
                                        </p:tav>
                                        <p:tav tm="100000">
                                          <p:val>
                                            <p:fltVal val="0"/>
                                          </p:val>
                                        </p:tav>
                                      </p:tavLst>
                                    </p:anim>
                                    <p:animEffect transition="in" filter="fade">
                                      <p:cBhvr>
                                        <p:cTn id="40" dur="500"/>
                                        <p:tgtEl>
                                          <p:spTgt spid="12"/>
                                        </p:tgtEl>
                                      </p:cBhvr>
                                    </p:animEffect>
                                  </p:childTnLst>
                                </p:cTn>
                              </p:par>
                            </p:childTnLst>
                          </p:cTn>
                        </p:par>
                        <p:par>
                          <p:cTn id="41" fill="hold">
                            <p:stCondLst>
                              <p:cond delay="95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style.rotation</p:attrName>
                                        </p:attrNameLst>
                                      </p:cBhvr>
                                      <p:tavLst>
                                        <p:tav tm="0">
                                          <p:val>
                                            <p:fltVal val="360"/>
                                          </p:val>
                                        </p:tav>
                                        <p:tav tm="100000">
                                          <p:val>
                                            <p:fltVal val="0"/>
                                          </p:val>
                                        </p:tav>
                                      </p:tavLst>
                                    </p:anim>
                                    <p:animEffect transition="in" filter="fade">
                                      <p:cBhvr>
                                        <p:cTn id="47" dur="500"/>
                                        <p:tgtEl>
                                          <p:spTgt spid="9"/>
                                        </p:tgtEl>
                                      </p:cBhvr>
                                    </p:animEffect>
                                  </p:childTnLst>
                                </p:cTn>
                              </p:par>
                            </p:childTnLst>
                          </p:cTn>
                        </p:par>
                        <p:par>
                          <p:cTn id="48" fill="hold">
                            <p:stCondLst>
                              <p:cond delay="10000"/>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2000"/>
                                        <p:tgtEl>
                                          <p:spTgt spid="13"/>
                                        </p:tgtEl>
                                      </p:cBhvr>
                                    </p:animEffect>
                                  </p:childTnLst>
                                </p:cTn>
                              </p:par>
                            </p:childTnLst>
                          </p:cTn>
                        </p:par>
                        <p:par>
                          <p:cTn id="52" fill="hold">
                            <p:stCondLst>
                              <p:cond delay="12000"/>
                            </p:stCondLst>
                            <p:childTnLst>
                              <p:par>
                                <p:cTn id="53" presetID="22" presetClass="entr" presetSubtype="1" fill="hold" nodeType="afterEffect">
                                  <p:stCondLst>
                                    <p:cond delay="0"/>
                                  </p:stCondLst>
                                  <p:childTnLst>
                                    <p:set>
                                      <p:cBhvr>
                                        <p:cTn id="54" dur="1" fill="hold">
                                          <p:stCondLst>
                                            <p:cond delay="0"/>
                                          </p:stCondLst>
                                        </p:cTn>
                                        <p:tgtEl>
                                          <p:spTgt spid="5123"/>
                                        </p:tgtEl>
                                        <p:attrNameLst>
                                          <p:attrName>style.visibility</p:attrName>
                                        </p:attrNameLst>
                                      </p:cBhvr>
                                      <p:to>
                                        <p:strVal val="visible"/>
                                      </p:to>
                                    </p:set>
                                    <p:animEffect transition="in" filter="wipe(up)">
                                      <p:cBhvr>
                                        <p:cTn id="55" dur="500"/>
                                        <p:tgtEl>
                                          <p:spTgt spid="5123"/>
                                        </p:tgtEl>
                                      </p:cBhvr>
                                    </p:animEffect>
                                  </p:childTnLst>
                                </p:cTn>
                              </p:par>
                            </p:childTnLst>
                          </p:cTn>
                        </p:par>
                        <p:par>
                          <p:cTn id="56" fill="hold">
                            <p:stCondLst>
                              <p:cond delay="12500"/>
                            </p:stCondLst>
                            <p:childTnLst>
                              <p:par>
                                <p:cTn id="57" presetID="2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3"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33CC"/>
                </a:solidFill>
              </a:rPr>
              <a:t>Le stockage est fortement réglementé </a:t>
            </a:r>
            <a:endParaRPr lang="fr-FR" dirty="0">
              <a:solidFill>
                <a:srgbClr val="FF33CC"/>
              </a:solidFill>
            </a:endParaRPr>
          </a:p>
        </p:txBody>
      </p:sp>
      <p:sp>
        <p:nvSpPr>
          <p:cNvPr id="3" name="ZoneTexte 2"/>
          <p:cNvSpPr txBox="1"/>
          <p:nvPr/>
        </p:nvSpPr>
        <p:spPr>
          <a:xfrm>
            <a:off x="1403648" y="1484784"/>
            <a:ext cx="6120680" cy="646331"/>
          </a:xfrm>
          <a:prstGeom prst="rect">
            <a:avLst/>
          </a:prstGeom>
          <a:noFill/>
        </p:spPr>
        <p:txBody>
          <a:bodyPr wrap="square" rtlCol="0">
            <a:spAutoFit/>
          </a:bodyPr>
          <a:lstStyle/>
          <a:p>
            <a:r>
              <a:rPr lang="fr-FR" dirty="0" smtClean="0"/>
              <a:t>Il est fermé par un cloisonnement grillagé, fixé au sol avec une porte équipée d’une serrure. </a:t>
            </a:r>
          </a:p>
        </p:txBody>
      </p:sp>
      <p:pic>
        <p:nvPicPr>
          <p:cNvPr id="6146" name="Picture 2" descr="C:\Users\GiGi\Documents\DERNIERE ANNEE\produits dangereux\P1020259.JPG"/>
          <p:cNvPicPr>
            <a:picLocks noChangeAspect="1" noChangeArrowheads="1"/>
          </p:cNvPicPr>
          <p:nvPr/>
        </p:nvPicPr>
        <p:blipFill>
          <a:blip r:embed="rId2" cstate="print"/>
          <a:srcRect/>
          <a:stretch>
            <a:fillRect/>
          </a:stretch>
        </p:blipFill>
        <p:spPr bwMode="auto">
          <a:xfrm>
            <a:off x="2195736" y="2276872"/>
            <a:ext cx="3840426" cy="2880320"/>
          </a:xfrm>
          <a:prstGeom prst="rect">
            <a:avLst/>
          </a:prstGeom>
          <a:noFill/>
        </p:spPr>
      </p:pic>
      <p:sp>
        <p:nvSpPr>
          <p:cNvPr id="5" name="ZoneTexte 4"/>
          <p:cNvSpPr txBox="1"/>
          <p:nvPr/>
        </p:nvSpPr>
        <p:spPr>
          <a:xfrm>
            <a:off x="179512" y="5373216"/>
            <a:ext cx="6696744" cy="646331"/>
          </a:xfrm>
          <a:prstGeom prst="rect">
            <a:avLst/>
          </a:prstGeom>
          <a:noFill/>
        </p:spPr>
        <p:txBody>
          <a:bodyPr wrap="square" rtlCol="0">
            <a:spAutoFit/>
          </a:bodyPr>
          <a:lstStyle/>
          <a:p>
            <a:r>
              <a:rPr lang="fr-FR" dirty="0" smtClean="0"/>
              <a:t>L’accès est réservé aux personnes habilitées. La clef doit être enlevée après chaque sortie. </a:t>
            </a:r>
            <a:endParaRPr lang="fr-FR" dirty="0"/>
          </a:p>
        </p:txBody>
      </p:sp>
      <p:sp>
        <p:nvSpPr>
          <p:cNvPr id="7" name="Flèche droite 6"/>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2500"/>
                            </p:stCondLst>
                            <p:childTnLst>
                              <p:par>
                                <p:cTn id="13" presetID="55"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strVal val="#ppt_w*0.70"/>
                                          </p:val>
                                        </p:tav>
                                        <p:tav tm="100000">
                                          <p:val>
                                            <p:strVal val="#ppt_w"/>
                                          </p:val>
                                        </p:tav>
                                      </p:tavLst>
                                    </p:anim>
                                    <p:anim calcmode="lin" valueType="num">
                                      <p:cBhvr>
                                        <p:cTn id="16" dur="1000" fill="hold"/>
                                        <p:tgtEl>
                                          <p:spTgt spid="6146"/>
                                        </p:tgtEl>
                                        <p:attrNameLst>
                                          <p:attrName>ppt_h</p:attrName>
                                        </p:attrNameLst>
                                      </p:cBhvr>
                                      <p:tavLst>
                                        <p:tav tm="0">
                                          <p:val>
                                            <p:strVal val="#ppt_h"/>
                                          </p:val>
                                        </p:tav>
                                        <p:tav tm="100000">
                                          <p:val>
                                            <p:strVal val="#ppt_h"/>
                                          </p:val>
                                        </p:tav>
                                      </p:tavLst>
                                    </p:anim>
                                    <p:animEffect transition="in" filter="fade">
                                      <p:cBhvr>
                                        <p:cTn id="17" dur="1000"/>
                                        <p:tgtEl>
                                          <p:spTgt spid="614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33CC"/>
                </a:solidFill>
              </a:rPr>
              <a:t>Un affichage est mis en place </a:t>
            </a:r>
            <a:endParaRPr lang="fr-FR" dirty="0">
              <a:solidFill>
                <a:srgbClr val="FF33CC"/>
              </a:solidFill>
            </a:endParaRPr>
          </a:p>
        </p:txBody>
      </p:sp>
      <p:pic>
        <p:nvPicPr>
          <p:cNvPr id="7170" name="Picture 2"/>
          <p:cNvPicPr>
            <a:picLocks noChangeAspect="1" noChangeArrowheads="1"/>
          </p:cNvPicPr>
          <p:nvPr/>
        </p:nvPicPr>
        <p:blipFill>
          <a:blip r:embed="rId2" cstate="print"/>
          <a:srcRect/>
          <a:stretch>
            <a:fillRect/>
          </a:stretch>
        </p:blipFill>
        <p:spPr bwMode="auto">
          <a:xfrm>
            <a:off x="323528" y="1340768"/>
            <a:ext cx="5688632" cy="4572997"/>
          </a:xfrm>
          <a:prstGeom prst="rect">
            <a:avLst/>
          </a:prstGeom>
          <a:noFill/>
          <a:ln w="9525">
            <a:noFill/>
            <a:miter lim="800000"/>
            <a:headEnd/>
            <a:tailEnd/>
          </a:ln>
        </p:spPr>
      </p:pic>
      <p:sp>
        <p:nvSpPr>
          <p:cNvPr id="5" name="Flèche droite 4"/>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4" dur="1000" fill="hold"/>
                                        <p:tgtEl>
                                          <p:spTgt spid="717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170"/>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2304256"/>
          </a:xfrm>
        </p:spPr>
        <p:txBody>
          <a:bodyPr>
            <a:normAutofit fontScale="90000"/>
          </a:bodyPr>
          <a:lstStyle/>
          <a:p>
            <a:r>
              <a:rPr lang="fr-FR" sz="3100" dirty="0">
                <a:solidFill>
                  <a:srgbClr val="FF33CC"/>
                </a:solidFill>
              </a:rPr>
              <a:t>Le local est ventilé pour évacuer, éventuellement les vapeurs ou les poussières toxiques</a:t>
            </a:r>
            <a:r>
              <a:rPr lang="fr-FR" sz="3100" dirty="0" smtClean="0">
                <a:solidFill>
                  <a:srgbClr val="FF33CC"/>
                </a:solidFill>
              </a:rPr>
              <a:t>. Il est également sous température dirigée pour éviter les fortes températures et à l’extrême, le gel  </a:t>
            </a:r>
            <a:r>
              <a:rPr lang="fr-FR" dirty="0"/>
              <a:t/>
            </a:r>
            <a:br>
              <a:rPr lang="fr-FR" dirty="0"/>
            </a:br>
            <a:r>
              <a:rPr lang="fr-FR" dirty="0" smtClean="0"/>
              <a:t> </a:t>
            </a:r>
            <a:endParaRPr lang="fr-FR" dirty="0"/>
          </a:p>
        </p:txBody>
      </p:sp>
      <p:pic>
        <p:nvPicPr>
          <p:cNvPr id="4" name="Image 3"/>
          <p:cNvPicPr/>
          <p:nvPr/>
        </p:nvPicPr>
        <p:blipFill>
          <a:blip r:embed="rId2" cstate="print"/>
          <a:srcRect/>
          <a:stretch>
            <a:fillRect/>
          </a:stretch>
        </p:blipFill>
        <p:spPr bwMode="auto">
          <a:xfrm>
            <a:off x="971600" y="2924944"/>
            <a:ext cx="2799184" cy="2417614"/>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004048" y="2852936"/>
            <a:ext cx="2143125" cy="2143125"/>
          </a:xfrm>
          <a:prstGeom prst="rect">
            <a:avLst/>
          </a:prstGeom>
          <a:noFill/>
          <a:ln w="9525">
            <a:noFill/>
            <a:miter lim="800000"/>
            <a:headEnd/>
            <a:tailEnd/>
          </a:ln>
        </p:spPr>
      </p:pic>
      <p:sp>
        <p:nvSpPr>
          <p:cNvPr id="6" name="Flèche droite 5"/>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1000" fill="hold"/>
                                        <p:tgtEl>
                                          <p:spTgt spid="9218"/>
                                        </p:tgtEl>
                                        <p:attrNameLst>
                                          <p:attrName>ppt_w</p:attrName>
                                        </p:attrNameLst>
                                      </p:cBhvr>
                                      <p:tavLst>
                                        <p:tav tm="0">
                                          <p:val>
                                            <p:strVal val="#ppt_w*0.70"/>
                                          </p:val>
                                        </p:tav>
                                        <p:tav tm="100000">
                                          <p:val>
                                            <p:strVal val="#ppt_w"/>
                                          </p:val>
                                        </p:tav>
                                      </p:tavLst>
                                    </p:anim>
                                    <p:anim calcmode="lin" valueType="num">
                                      <p:cBhvr>
                                        <p:cTn id="18" dur="1000" fill="hold"/>
                                        <p:tgtEl>
                                          <p:spTgt spid="9218"/>
                                        </p:tgtEl>
                                        <p:attrNameLst>
                                          <p:attrName>ppt_h</p:attrName>
                                        </p:attrNameLst>
                                      </p:cBhvr>
                                      <p:tavLst>
                                        <p:tav tm="0">
                                          <p:val>
                                            <p:strVal val="#ppt_h"/>
                                          </p:val>
                                        </p:tav>
                                        <p:tav tm="100000">
                                          <p:val>
                                            <p:strVal val="#ppt_h"/>
                                          </p:val>
                                        </p:tav>
                                      </p:tavLst>
                                    </p:anim>
                                    <p:animEffect transition="in" filter="fade">
                                      <p:cBhvr>
                                        <p:cTn id="19" dur="1000"/>
                                        <p:tgtEl>
                                          <p:spTgt spid="9218"/>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2664296"/>
          </a:xfrm>
        </p:spPr>
        <p:txBody>
          <a:bodyPr>
            <a:normAutofit fontScale="90000"/>
          </a:bodyPr>
          <a:lstStyle/>
          <a:p>
            <a:r>
              <a:rPr lang="fr-FR" sz="4000" dirty="0">
                <a:solidFill>
                  <a:srgbClr val="FF33CC"/>
                </a:solidFill>
              </a:rPr>
              <a:t>Il est équipé d’un bassin de rétention, en cas d’écoulement, afin que les produits n’entrent pas dans le sol et ne polluent pas la nappe phréatique.</a:t>
            </a:r>
            <a:r>
              <a:rPr lang="fr-FR" dirty="0"/>
              <a:t/>
            </a:r>
            <a:br>
              <a:rPr lang="fr-FR" dirty="0"/>
            </a:br>
            <a:endParaRPr lang="fr-FR" dirty="0"/>
          </a:p>
        </p:txBody>
      </p:sp>
      <p:pic>
        <p:nvPicPr>
          <p:cNvPr id="3" name="Image 2"/>
          <p:cNvPicPr/>
          <p:nvPr/>
        </p:nvPicPr>
        <p:blipFill>
          <a:blip r:embed="rId2" cstate="print"/>
          <a:srcRect/>
          <a:stretch>
            <a:fillRect/>
          </a:stretch>
        </p:blipFill>
        <p:spPr bwMode="auto">
          <a:xfrm>
            <a:off x="2915816" y="4149080"/>
            <a:ext cx="2590800" cy="1600200"/>
          </a:xfrm>
          <a:prstGeom prst="rect">
            <a:avLst/>
          </a:prstGeom>
          <a:noFill/>
          <a:ln w="9525">
            <a:noFill/>
            <a:miter lim="800000"/>
            <a:headEnd/>
            <a:tailEnd/>
          </a:ln>
        </p:spPr>
      </p:pic>
      <p:sp>
        <p:nvSpPr>
          <p:cNvPr id="6" name="Flèche droite 5"/>
          <p:cNvSpPr/>
          <p:nvPr/>
        </p:nvSpPr>
        <p:spPr>
          <a:xfrm>
            <a:off x="8028384" y="602128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148</TotalTime>
  <Words>333</Words>
  <Application>Microsoft Office PowerPoint</Application>
  <PresentationFormat>Affichage à l'écran (4:3)</PresentationFormat>
  <Paragraphs>37</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Technique</vt:lpstr>
      <vt:lpstr>Vous effectuez un stage dans une jardinerie </vt:lpstr>
      <vt:lpstr>Vous pensiez gérer des produits « grand public » </vt:lpstr>
      <vt:lpstr>Mais, votre maître de stage vous demande de vous rendre dans un bâtiment annexe, destiné à la vente aux agriculteurs et aux professionnels </vt:lpstr>
      <vt:lpstr>Vous allez travailler dans la partie des produits « phytosanitaires » </vt:lpstr>
      <vt:lpstr>Ce sont des produits dangereux </vt:lpstr>
      <vt:lpstr>Le stockage est fortement réglementé </vt:lpstr>
      <vt:lpstr>Un affichage est mis en place </vt:lpstr>
      <vt:lpstr>Le local est ventilé pour évacuer, éventuellement les vapeurs ou les poussières toxiques. Il est également sous température dirigée pour éviter les fortes températures et à l’extrême, le gel    </vt:lpstr>
      <vt:lpstr>Il est équipé d’un bassin de rétention, en cas d’écoulement, afin que les produits n’entrent pas dans le sol et ne polluent pas la nappe phréatique. </vt:lpstr>
      <vt:lpstr>Un classeur de fiches sécurité est mis à votre disposition, pour retrouver tous les renseignements nécessaires au marquage, aux manipulations, au stockage et au transport des différents produits</vt:lpstr>
      <vt:lpstr>Vous trouvez à l’entrée le matériel nécessaire pour le nettoyage en cas de renversement accidentel de produit. </vt:lpstr>
      <vt:lpstr>Ainsi que les EPI nécessaires aux manipulations des produits </vt:lpstr>
      <vt:lpstr>Et, bien sûr </vt:lpstr>
      <vt:lpstr>Le personnel reçoit une formation et un agrément renouvelable tous les 5 ans  </vt:lpstr>
      <vt:lpstr>Des mesures d’hygiène doivent être respectées </vt:lpstr>
      <vt:lpstr>Nous remercions toute l’équipe de  Natura’Pro  pour leur accueil, pou les informations et les documents qu’ils nous ont transmis et pour la gentillesse et la patience avec lesquelles ils ont répondu à toutes nos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Vous effectuez un stage dans une jardinerie</dc:title>
  <dc:creator>GiGi</dc:creator>
  <cp:lastModifiedBy>GiGi</cp:lastModifiedBy>
  <cp:revision>29</cp:revision>
  <dcterms:created xsi:type="dcterms:W3CDTF">2011-07-05T15:51:00Z</dcterms:created>
  <dcterms:modified xsi:type="dcterms:W3CDTF">2011-07-05T18:19:24Z</dcterms:modified>
</cp:coreProperties>
</file>