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7.tif" ContentType="image/tiff"/>
  <Override PartName="/ppt/media/image1.png" ContentType="image/png"/>
  <Override PartName="/ppt/media/image8.tif" ContentType="image/tiff"/>
  <Override PartName="/ppt/media/image2.png" ContentType="image/png"/>
  <Override PartName="/ppt/media/image9.tif" ContentType="image/tiff"/>
  <Override PartName="/ppt/media/image3.png" ContentType="image/png"/>
  <Override PartName="/ppt/media/image4.tif" ContentType="image/tiff"/>
  <Override PartName="/ppt/media/image5.tif" ContentType="image/tiff"/>
  <Override PartName="/ppt/media/image6.tif" ContentType="image/tiff"/>
  <Override PartName="/ppt/media/image10.tif" ContentType="image/tiff"/>
  <Override PartName="/ppt/media/image11.tif" ContentType="image/tiff"/>
  <Override PartName="/ppt/media/image12.tif" ContentType="image/tiff"/>
  <Override PartName="/ppt/media/image13.png" ContentType="image/png"/>
  <Override PartName="/ppt/media/image14.tif" ContentType="image/tiff"/>
  <Override PartName="/ppt/media/image15.png" ContentType="image/png"/>
  <Override PartName="/ppt/media/image16.tif" ContentType="image/tiff"/>
  <Override PartName="/ppt/media/image17.png" ContentType="image/png"/>
  <Override PartName="/ppt/media/image18.tif" ContentType="image/tiff"/>
  <Override PartName="/ppt/media/image19.png" ContentType="image/png"/>
  <Override PartName="/ppt/media/image20.tif" ContentType="image/tiff"/>
  <Override PartName="/ppt/media/image21.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28" name="PlaceHolder 2"/>
          <p:cNvSpPr>
            <a:spLocks noGrp="1"/>
          </p:cNvSpPr>
          <p:nvPr>
            <p:ph type="body"/>
          </p:nvPr>
        </p:nvSpPr>
        <p:spPr>
          <a:xfrm>
            <a:off x="2209680" y="3694320"/>
            <a:ext cx="9143640" cy="359280"/>
          </a:xfrm>
          <a:prstGeom prst="rect">
            <a:avLst/>
          </a:prstGeom>
        </p:spPr>
        <p:txBody>
          <a:bodyPr lIns="0" rIns="0" tIns="0" bIns="0"/>
          <a:p>
            <a:endParaRPr/>
          </a:p>
        </p:txBody>
      </p:sp>
      <p:sp>
        <p:nvSpPr>
          <p:cNvPr id="29" name="PlaceHolder 3"/>
          <p:cNvSpPr>
            <a:spLocks noGrp="1"/>
          </p:cNvSpPr>
          <p:nvPr>
            <p:ph type="body"/>
          </p:nvPr>
        </p:nvSpPr>
        <p:spPr>
          <a:xfrm>
            <a:off x="2209680" y="4088160"/>
            <a:ext cx="9143640" cy="3592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31" name="PlaceHolder 2"/>
          <p:cNvSpPr>
            <a:spLocks noGrp="1"/>
          </p:cNvSpPr>
          <p:nvPr>
            <p:ph type="body"/>
          </p:nvPr>
        </p:nvSpPr>
        <p:spPr>
          <a:xfrm>
            <a:off x="2209680" y="3694320"/>
            <a:ext cx="4461840" cy="359280"/>
          </a:xfrm>
          <a:prstGeom prst="rect">
            <a:avLst/>
          </a:prstGeom>
        </p:spPr>
        <p:txBody>
          <a:bodyPr lIns="0" rIns="0" tIns="0" bIns="0"/>
          <a:p>
            <a:endParaRPr/>
          </a:p>
        </p:txBody>
      </p:sp>
      <p:sp>
        <p:nvSpPr>
          <p:cNvPr id="32" name="PlaceHolder 3"/>
          <p:cNvSpPr>
            <a:spLocks noGrp="1"/>
          </p:cNvSpPr>
          <p:nvPr>
            <p:ph type="body"/>
          </p:nvPr>
        </p:nvSpPr>
        <p:spPr>
          <a:xfrm>
            <a:off x="6895080" y="3694320"/>
            <a:ext cx="4461840" cy="359280"/>
          </a:xfrm>
          <a:prstGeom prst="rect">
            <a:avLst/>
          </a:prstGeom>
        </p:spPr>
        <p:txBody>
          <a:bodyPr lIns="0" rIns="0" tIns="0" bIns="0"/>
          <a:p>
            <a:endParaRPr/>
          </a:p>
        </p:txBody>
      </p:sp>
      <p:sp>
        <p:nvSpPr>
          <p:cNvPr id="33" name="PlaceHolder 4"/>
          <p:cNvSpPr>
            <a:spLocks noGrp="1"/>
          </p:cNvSpPr>
          <p:nvPr>
            <p:ph type="body"/>
          </p:nvPr>
        </p:nvSpPr>
        <p:spPr>
          <a:xfrm>
            <a:off x="6895080" y="4088160"/>
            <a:ext cx="4461840" cy="359280"/>
          </a:xfrm>
          <a:prstGeom prst="rect">
            <a:avLst/>
          </a:prstGeom>
        </p:spPr>
        <p:txBody>
          <a:bodyPr lIns="0" rIns="0" tIns="0" bIns="0"/>
          <a:p>
            <a:endParaRPr/>
          </a:p>
        </p:txBody>
      </p:sp>
      <p:sp>
        <p:nvSpPr>
          <p:cNvPr id="34" name="PlaceHolder 5"/>
          <p:cNvSpPr>
            <a:spLocks noGrp="1"/>
          </p:cNvSpPr>
          <p:nvPr>
            <p:ph type="body"/>
          </p:nvPr>
        </p:nvSpPr>
        <p:spPr>
          <a:xfrm>
            <a:off x="2209680" y="4088160"/>
            <a:ext cx="4461840" cy="3592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36" name="PlaceHolder 2"/>
          <p:cNvSpPr>
            <a:spLocks noGrp="1"/>
          </p:cNvSpPr>
          <p:nvPr>
            <p:ph type="body"/>
          </p:nvPr>
        </p:nvSpPr>
        <p:spPr>
          <a:xfrm>
            <a:off x="2209680" y="3694320"/>
            <a:ext cx="9143640" cy="753840"/>
          </a:xfrm>
          <a:prstGeom prst="rect">
            <a:avLst/>
          </a:prstGeom>
        </p:spPr>
        <p:txBody>
          <a:bodyPr lIns="0" rIns="0" tIns="0" bIns="0"/>
          <a:p>
            <a:endParaRPr/>
          </a:p>
        </p:txBody>
      </p:sp>
      <p:sp>
        <p:nvSpPr>
          <p:cNvPr id="37" name="PlaceHolder 3"/>
          <p:cNvSpPr>
            <a:spLocks noGrp="1"/>
          </p:cNvSpPr>
          <p:nvPr>
            <p:ph type="body"/>
          </p:nvPr>
        </p:nvSpPr>
        <p:spPr>
          <a:xfrm>
            <a:off x="2209680" y="3694320"/>
            <a:ext cx="9143640" cy="753840"/>
          </a:xfrm>
          <a:prstGeom prst="rect">
            <a:avLst/>
          </a:prstGeom>
        </p:spPr>
        <p:txBody>
          <a:bodyPr lIns="0" rIns="0" tIns="0" bIns="0"/>
          <a:p>
            <a:endParaRPr/>
          </a:p>
        </p:txBody>
      </p:sp>
      <p:pic>
        <p:nvPicPr>
          <p:cNvPr id="38" name="" descr=""/>
          <p:cNvPicPr/>
          <p:nvPr/>
        </p:nvPicPr>
        <p:blipFill>
          <a:blip r:embed="rId2"/>
          <a:stretch/>
        </p:blipFill>
        <p:spPr>
          <a:xfrm>
            <a:off x="6309000" y="3694320"/>
            <a:ext cx="944640" cy="753840"/>
          </a:xfrm>
          <a:prstGeom prst="rect">
            <a:avLst/>
          </a:prstGeom>
          <a:ln>
            <a:noFill/>
          </a:ln>
        </p:spPr>
      </p:pic>
      <p:pic>
        <p:nvPicPr>
          <p:cNvPr id="39" name="" descr=""/>
          <p:cNvPicPr/>
          <p:nvPr/>
        </p:nvPicPr>
        <p:blipFill>
          <a:blip r:embed="rId3"/>
          <a:stretch/>
        </p:blipFill>
        <p:spPr>
          <a:xfrm>
            <a:off x="6309000" y="3694320"/>
            <a:ext cx="944640" cy="75384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7" name="PlaceHolder 2"/>
          <p:cNvSpPr>
            <a:spLocks noGrp="1"/>
          </p:cNvSpPr>
          <p:nvPr>
            <p:ph type="subTitle"/>
          </p:nvPr>
        </p:nvSpPr>
        <p:spPr>
          <a:xfrm>
            <a:off x="2209680" y="3694320"/>
            <a:ext cx="9143640" cy="7538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9" name="PlaceHolder 2"/>
          <p:cNvSpPr>
            <a:spLocks noGrp="1"/>
          </p:cNvSpPr>
          <p:nvPr>
            <p:ph type="body"/>
          </p:nvPr>
        </p:nvSpPr>
        <p:spPr>
          <a:xfrm>
            <a:off x="2209680" y="3694320"/>
            <a:ext cx="9143640" cy="75384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11" name="PlaceHolder 2"/>
          <p:cNvSpPr>
            <a:spLocks noGrp="1"/>
          </p:cNvSpPr>
          <p:nvPr>
            <p:ph type="body"/>
          </p:nvPr>
        </p:nvSpPr>
        <p:spPr>
          <a:xfrm>
            <a:off x="2209680" y="3694320"/>
            <a:ext cx="4461840" cy="753840"/>
          </a:xfrm>
          <a:prstGeom prst="rect">
            <a:avLst/>
          </a:prstGeom>
        </p:spPr>
        <p:txBody>
          <a:bodyPr lIns="0" rIns="0" tIns="0" bIns="0"/>
          <a:p>
            <a:endParaRPr/>
          </a:p>
        </p:txBody>
      </p:sp>
      <p:sp>
        <p:nvSpPr>
          <p:cNvPr id="12" name="PlaceHolder 3"/>
          <p:cNvSpPr>
            <a:spLocks noGrp="1"/>
          </p:cNvSpPr>
          <p:nvPr>
            <p:ph type="body"/>
          </p:nvPr>
        </p:nvSpPr>
        <p:spPr>
          <a:xfrm>
            <a:off x="6895080" y="3694320"/>
            <a:ext cx="4461840" cy="75384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2209680" y="4464000"/>
            <a:ext cx="9143640" cy="16412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2209680" y="4464000"/>
            <a:ext cx="9143640" cy="76089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16" name="PlaceHolder 2"/>
          <p:cNvSpPr>
            <a:spLocks noGrp="1"/>
          </p:cNvSpPr>
          <p:nvPr>
            <p:ph type="body"/>
          </p:nvPr>
        </p:nvSpPr>
        <p:spPr>
          <a:xfrm>
            <a:off x="2209680" y="3694320"/>
            <a:ext cx="4461840" cy="359280"/>
          </a:xfrm>
          <a:prstGeom prst="rect">
            <a:avLst/>
          </a:prstGeom>
        </p:spPr>
        <p:txBody>
          <a:bodyPr lIns="0" rIns="0" tIns="0" bIns="0"/>
          <a:p>
            <a:endParaRPr/>
          </a:p>
        </p:txBody>
      </p:sp>
      <p:sp>
        <p:nvSpPr>
          <p:cNvPr id="17" name="PlaceHolder 3"/>
          <p:cNvSpPr>
            <a:spLocks noGrp="1"/>
          </p:cNvSpPr>
          <p:nvPr>
            <p:ph type="body"/>
          </p:nvPr>
        </p:nvSpPr>
        <p:spPr>
          <a:xfrm>
            <a:off x="2209680" y="4088160"/>
            <a:ext cx="4461840" cy="359280"/>
          </a:xfrm>
          <a:prstGeom prst="rect">
            <a:avLst/>
          </a:prstGeom>
        </p:spPr>
        <p:txBody>
          <a:bodyPr lIns="0" rIns="0" tIns="0" bIns="0"/>
          <a:p>
            <a:endParaRPr/>
          </a:p>
        </p:txBody>
      </p:sp>
      <p:sp>
        <p:nvSpPr>
          <p:cNvPr id="18" name="PlaceHolder 4"/>
          <p:cNvSpPr>
            <a:spLocks noGrp="1"/>
          </p:cNvSpPr>
          <p:nvPr>
            <p:ph type="body"/>
          </p:nvPr>
        </p:nvSpPr>
        <p:spPr>
          <a:xfrm>
            <a:off x="6895080" y="3694320"/>
            <a:ext cx="4461840" cy="75384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20" name="PlaceHolder 2"/>
          <p:cNvSpPr>
            <a:spLocks noGrp="1"/>
          </p:cNvSpPr>
          <p:nvPr>
            <p:ph type="body"/>
          </p:nvPr>
        </p:nvSpPr>
        <p:spPr>
          <a:xfrm>
            <a:off x="2209680" y="3694320"/>
            <a:ext cx="4461840" cy="753840"/>
          </a:xfrm>
          <a:prstGeom prst="rect">
            <a:avLst/>
          </a:prstGeom>
        </p:spPr>
        <p:txBody>
          <a:bodyPr lIns="0" rIns="0" tIns="0" bIns="0"/>
          <a:p>
            <a:endParaRPr/>
          </a:p>
        </p:txBody>
      </p:sp>
      <p:sp>
        <p:nvSpPr>
          <p:cNvPr id="21" name="PlaceHolder 3"/>
          <p:cNvSpPr>
            <a:spLocks noGrp="1"/>
          </p:cNvSpPr>
          <p:nvPr>
            <p:ph type="body"/>
          </p:nvPr>
        </p:nvSpPr>
        <p:spPr>
          <a:xfrm>
            <a:off x="6895080" y="3694320"/>
            <a:ext cx="4461840" cy="359280"/>
          </a:xfrm>
          <a:prstGeom prst="rect">
            <a:avLst/>
          </a:prstGeom>
        </p:spPr>
        <p:txBody>
          <a:bodyPr lIns="0" rIns="0" tIns="0" bIns="0"/>
          <a:p>
            <a:endParaRPr/>
          </a:p>
        </p:txBody>
      </p:sp>
      <p:sp>
        <p:nvSpPr>
          <p:cNvPr id="22" name="PlaceHolder 4"/>
          <p:cNvSpPr>
            <a:spLocks noGrp="1"/>
          </p:cNvSpPr>
          <p:nvPr>
            <p:ph type="body"/>
          </p:nvPr>
        </p:nvSpPr>
        <p:spPr>
          <a:xfrm>
            <a:off x="6895080" y="4088160"/>
            <a:ext cx="4461840" cy="3592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209680" y="4464000"/>
            <a:ext cx="9143640" cy="1641240"/>
          </a:xfrm>
          <a:prstGeom prst="rect">
            <a:avLst/>
          </a:prstGeom>
        </p:spPr>
        <p:txBody>
          <a:bodyPr lIns="0" rIns="0" tIns="0" bIns="0" anchor="ctr"/>
          <a:p>
            <a:endParaRPr/>
          </a:p>
        </p:txBody>
      </p:sp>
      <p:sp>
        <p:nvSpPr>
          <p:cNvPr id="24" name="PlaceHolder 2"/>
          <p:cNvSpPr>
            <a:spLocks noGrp="1"/>
          </p:cNvSpPr>
          <p:nvPr>
            <p:ph type="body"/>
          </p:nvPr>
        </p:nvSpPr>
        <p:spPr>
          <a:xfrm>
            <a:off x="2209680" y="3694320"/>
            <a:ext cx="4461840" cy="359280"/>
          </a:xfrm>
          <a:prstGeom prst="rect">
            <a:avLst/>
          </a:prstGeom>
        </p:spPr>
        <p:txBody>
          <a:bodyPr lIns="0" rIns="0" tIns="0" bIns="0"/>
          <a:p>
            <a:endParaRPr/>
          </a:p>
        </p:txBody>
      </p:sp>
      <p:sp>
        <p:nvSpPr>
          <p:cNvPr id="25" name="PlaceHolder 3"/>
          <p:cNvSpPr>
            <a:spLocks noGrp="1"/>
          </p:cNvSpPr>
          <p:nvPr>
            <p:ph type="body"/>
          </p:nvPr>
        </p:nvSpPr>
        <p:spPr>
          <a:xfrm>
            <a:off x="6895080" y="3694320"/>
            <a:ext cx="4461840" cy="359280"/>
          </a:xfrm>
          <a:prstGeom prst="rect">
            <a:avLst/>
          </a:prstGeom>
        </p:spPr>
        <p:txBody>
          <a:bodyPr lIns="0" rIns="0" tIns="0" bIns="0"/>
          <a:p>
            <a:endParaRPr/>
          </a:p>
        </p:txBody>
      </p:sp>
      <p:sp>
        <p:nvSpPr>
          <p:cNvPr id="26" name="PlaceHolder 4"/>
          <p:cNvSpPr>
            <a:spLocks noGrp="1"/>
          </p:cNvSpPr>
          <p:nvPr>
            <p:ph type="body"/>
          </p:nvPr>
        </p:nvSpPr>
        <p:spPr>
          <a:xfrm>
            <a:off x="2209680" y="4088160"/>
            <a:ext cx="9143640" cy="3592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209680" y="4464000"/>
            <a:ext cx="9143640" cy="1641240"/>
          </a:xfrm>
          <a:prstGeom prst="rect">
            <a:avLst/>
          </a:prstGeom>
        </p:spPr>
        <p:txBody>
          <a:bodyPr/>
          <a:p>
            <a:pPr algn="r">
              <a:lnSpc>
                <a:spcPct val="100000"/>
              </a:lnSpc>
            </a:pPr>
            <a:r>
              <a:rPr lang="en-US" sz="9600" spc="-299" strike="noStrike">
                <a:solidFill>
                  <a:srgbClr val="969696"/>
                </a:solidFill>
                <a:uFill>
                  <a:solidFill>
                    <a:srgbClr val="ffffff"/>
                  </a:solidFill>
                </a:uFill>
                <a:latin typeface="Corbel"/>
              </a:rPr>
              <a:t>Cliquez et modifiez le titre</a:t>
            </a:r>
            <a:endParaRPr/>
          </a:p>
        </p:txBody>
      </p:sp>
      <p:sp>
        <p:nvSpPr>
          <p:cNvPr id="1" name="PlaceHolder 2"/>
          <p:cNvSpPr>
            <a:spLocks noGrp="1"/>
          </p:cNvSpPr>
          <p:nvPr>
            <p:ph type="subTitle"/>
          </p:nvPr>
        </p:nvSpPr>
        <p:spPr>
          <a:xfrm>
            <a:off x="2209680" y="3694320"/>
            <a:ext cx="9143640" cy="753840"/>
          </a:xfrm>
          <a:prstGeom prst="rect">
            <a:avLst/>
          </a:prstGeom>
        </p:spPr>
        <p:txBody>
          <a:bodyPr anchor="b"/>
          <a:p>
            <a:pPr algn="r">
              <a:lnSpc>
                <a:spcPct val="100000"/>
              </a:lnSpc>
            </a:pPr>
            <a:r>
              <a:rPr lang="fr-FR" sz="3200" spc="-1" strike="noStrike">
                <a:solidFill>
                  <a:srgbClr val="9fdbe7"/>
                </a:solidFill>
                <a:uFill>
                  <a:solidFill>
                    <a:srgbClr val="ffffff"/>
                  </a:solidFill>
                </a:uFill>
                <a:latin typeface="Corbel"/>
              </a:rPr>
              <a:t>Cliquez pour modifier le style des sous-titres du masque</a:t>
            </a:r>
            <a:endParaRPr/>
          </a:p>
        </p:txBody>
      </p:sp>
      <p:sp>
        <p:nvSpPr>
          <p:cNvPr id="2" name="PlaceHolder 3"/>
          <p:cNvSpPr>
            <a:spLocks noGrp="1"/>
          </p:cNvSpPr>
          <p:nvPr>
            <p:ph type="dt"/>
          </p:nvPr>
        </p:nvSpPr>
        <p:spPr>
          <a:xfrm>
            <a:off x="838080" y="6356520"/>
            <a:ext cx="2742840" cy="364680"/>
          </a:xfrm>
          <a:prstGeom prst="rect">
            <a:avLst/>
          </a:prstGeom>
        </p:spPr>
        <p:txBody>
          <a:bodyPr anchor="ctr"/>
          <a:p>
            <a:pPr>
              <a:lnSpc>
                <a:spcPct val="100000"/>
              </a:lnSpc>
            </a:pPr>
            <a:r>
              <a:rPr lang="fr-FR" sz="1200" spc="-1" strike="noStrike">
                <a:solidFill>
                  <a:srgbClr val="9e9e9e"/>
                </a:solidFill>
                <a:uFill>
                  <a:solidFill>
                    <a:srgbClr val="ffffff"/>
                  </a:solidFill>
                </a:uFill>
                <a:latin typeface="Corbel"/>
              </a:rPr>
              <a:t>16/02/2017</a:t>
            </a:r>
            <a:endParaRPr/>
          </a:p>
        </p:txBody>
      </p:sp>
      <p:sp>
        <p:nvSpPr>
          <p:cNvPr id="3" name="PlaceHolder 4"/>
          <p:cNvSpPr>
            <a:spLocks noGrp="1"/>
          </p:cNvSpPr>
          <p:nvPr>
            <p:ph type="ftr"/>
          </p:nvPr>
        </p:nvSpPr>
        <p:spPr>
          <a:xfrm>
            <a:off x="4038480" y="6356520"/>
            <a:ext cx="4114440" cy="364680"/>
          </a:xfrm>
          <a:prstGeom prst="rect">
            <a:avLst/>
          </a:prstGeom>
        </p:spPr>
        <p:txBody>
          <a:bodyPr anchor="ctr"/>
          <a:p>
            <a:endParaRPr/>
          </a:p>
        </p:txBody>
      </p:sp>
      <p:sp>
        <p:nvSpPr>
          <p:cNvPr id="4" name="PlaceHolder 5"/>
          <p:cNvSpPr>
            <a:spLocks noGrp="1"/>
          </p:cNvSpPr>
          <p:nvPr>
            <p:ph type="sldNum"/>
          </p:nvPr>
        </p:nvSpPr>
        <p:spPr>
          <a:xfrm>
            <a:off x="8610480" y="6356520"/>
            <a:ext cx="2742840" cy="364680"/>
          </a:xfrm>
          <a:prstGeom prst="rect">
            <a:avLst/>
          </a:prstGeom>
        </p:spPr>
        <p:txBody>
          <a:bodyPr anchor="ctr"/>
          <a:p>
            <a:pPr algn="r">
              <a:lnSpc>
                <a:spcPct val="100000"/>
              </a:lnSpc>
            </a:pPr>
            <a:fld id="{2ACF9C8E-198E-44DF-A2E9-BFF97709E4DF}" type="slidenum">
              <a:rPr lang="fr-FR" sz="1200" spc="-1" strike="noStrike">
                <a:solidFill>
                  <a:srgbClr val="9e9e9e"/>
                </a:solidFill>
                <a:uFill>
                  <a:solidFill>
                    <a:srgbClr val="ffffff"/>
                  </a:solidFill>
                </a:uFill>
                <a:latin typeface="Corbel"/>
              </a:rPr>
              <a:t>&lt;numéro&gt;</a:t>
            </a:fld>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StarSymbol"/>
              <a:buChar char=""/>
            </a:pPr>
            <a:r>
              <a:rPr lang="en-US" sz="2800" spc="-1">
                <a:latin typeface="Corbel"/>
              </a:rPr>
              <a:t>Cliquez pour éditer le format du plan de texte</a:t>
            </a:r>
            <a:endParaRPr/>
          </a:p>
          <a:p>
            <a:pPr lvl="1" marL="864000" indent="-324000">
              <a:buClr>
                <a:srgbClr val="ffffff"/>
              </a:buClr>
              <a:buSzPct val="75000"/>
              <a:buFont typeface="StarSymbol"/>
              <a:buChar char=""/>
            </a:pPr>
            <a:r>
              <a:rPr lang="en-US" sz="2000" spc="-1">
                <a:latin typeface="Corbel"/>
              </a:rPr>
              <a:t>Second niveau de plan</a:t>
            </a:r>
            <a:endParaRPr/>
          </a:p>
          <a:p>
            <a:pPr lvl="2" marL="1296000" indent="-288000">
              <a:buClr>
                <a:srgbClr val="ffffff"/>
              </a:buClr>
              <a:buSzPct val="45000"/>
              <a:buFont typeface="StarSymbol"/>
              <a:buChar char=""/>
            </a:pPr>
            <a:r>
              <a:rPr lang="en-US" sz="1800" spc="-1">
                <a:latin typeface="Corbel"/>
              </a:rPr>
              <a:t>Troisième niveau de plan</a:t>
            </a:r>
            <a:endParaRPr/>
          </a:p>
          <a:p>
            <a:pPr lvl="3" marL="1728000" indent="-216000">
              <a:buClr>
                <a:srgbClr val="ffffff"/>
              </a:buClr>
              <a:buSzPct val="75000"/>
              <a:buFont typeface="StarSymbol"/>
              <a:buChar char=""/>
            </a:pPr>
            <a:r>
              <a:rPr lang="en-US" sz="1800" spc="-1">
                <a:latin typeface="Corbel"/>
              </a:rPr>
              <a:t>Quatrième niveau de plan</a:t>
            </a:r>
            <a:endParaRPr/>
          </a:p>
          <a:p>
            <a:pPr lvl="4" marL="2160000" indent="-216000">
              <a:buClr>
                <a:srgbClr val="ffffff"/>
              </a:buClr>
              <a:buSzPct val="45000"/>
              <a:buFont typeface="StarSymbol"/>
              <a:buChar char=""/>
            </a:pPr>
            <a:r>
              <a:rPr lang="en-US" sz="2000" spc="-1">
                <a:latin typeface="Corbel"/>
              </a:rPr>
              <a:t>Cinquième niveau de plan</a:t>
            </a:r>
            <a:endParaRPr/>
          </a:p>
          <a:p>
            <a:pPr lvl="5" marL="2592000" indent="-216000">
              <a:buClr>
                <a:srgbClr val="ffffff"/>
              </a:buClr>
              <a:buSzPct val="45000"/>
              <a:buFont typeface="StarSymbol"/>
              <a:buChar char=""/>
            </a:pPr>
            <a:r>
              <a:rPr lang="en-US" sz="2000" spc="-1">
                <a:latin typeface="Corbel"/>
              </a:rPr>
              <a:t>Sixième niveau de plan</a:t>
            </a:r>
            <a:endParaRPr/>
          </a:p>
          <a:p>
            <a:pPr lvl="6" marL="3024000" indent="-216000">
              <a:buClr>
                <a:srgbClr val="ffffff"/>
              </a:buClr>
              <a:buSzPct val="45000"/>
              <a:buFont typeface="StarSymbol"/>
              <a:buChar char=""/>
            </a:pPr>
            <a:r>
              <a:rPr lang="en-US" sz="2000" spc="-1">
                <a:latin typeface="Corbel"/>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tif"/><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tif"/><Relationship Id="rId2" Type="http://schemas.openxmlformats.org/officeDocument/2006/relationships/image" Target="../media/image19.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20.tif"/><Relationship Id="rId2" Type="http://schemas.openxmlformats.org/officeDocument/2006/relationships/image" Target="../media/image2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image" Target="../media/image6.tif"/><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7.tif"/><Relationship Id="rId2" Type="http://schemas.openxmlformats.org/officeDocument/2006/relationships/image" Target="../media/image8.t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9.tif"/><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0.tif"/><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1.tif"/><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2.tif"/><Relationship Id="rId2" Type="http://schemas.openxmlformats.org/officeDocument/2006/relationships/image" Target="../media/image13.png"/><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4.tif"/><Relationship Id="rId2" Type="http://schemas.openxmlformats.org/officeDocument/2006/relationships/image" Target="../media/image15.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6.tif"/><Relationship Id="rId2" Type="http://schemas.openxmlformats.org/officeDocument/2006/relationships/image" Target="../media/image17.pn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TextShape 1"/>
          <p:cNvSpPr txBox="1"/>
          <p:nvPr/>
        </p:nvSpPr>
        <p:spPr>
          <a:xfrm>
            <a:off x="2026440" y="4183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Les réformes du CAP et BP en filière Hôtellerie/Restauration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Eléments de contexte </a:t>
            </a:r>
            <a:endParaRPr/>
          </a:p>
        </p:txBody>
      </p:sp>
      <p:pic>
        <p:nvPicPr>
          <p:cNvPr id="41" name="Image 4" descr=""/>
          <p:cNvPicPr/>
          <p:nvPr/>
        </p:nvPicPr>
        <p:blipFill>
          <a:blip r:embed="rId1"/>
          <a:stretch/>
        </p:blipFill>
        <p:spPr>
          <a:xfrm>
            <a:off x="265320" y="144720"/>
            <a:ext cx="1288440" cy="1182240"/>
          </a:xfrm>
          <a:prstGeom prst="rect">
            <a:avLst/>
          </a:prstGeom>
          <a:ln>
            <a:noFill/>
          </a:ln>
        </p:spPr>
      </p:pic>
      <p:sp>
        <p:nvSpPr>
          <p:cNvPr id="42" name="CustomShape 2"/>
          <p:cNvSpPr/>
          <p:nvPr/>
        </p:nvSpPr>
        <p:spPr>
          <a:xfrm>
            <a:off x="1025280" y="2553120"/>
            <a:ext cx="9590760" cy="3747960"/>
          </a:xfrm>
          <a:prstGeom prst="rect">
            <a:avLst/>
          </a:prstGeom>
          <a:noFill/>
          <a:ln>
            <a:noFill/>
          </a:ln>
        </p:spPr>
        <p:style>
          <a:lnRef idx="0"/>
          <a:fillRef idx="0"/>
          <a:effectRef idx="0"/>
          <a:fontRef idx="minor"/>
        </p:style>
        <p:txBody>
          <a:bodyPr lIns="90000" rIns="90000" tIns="45000" bIns="45000"/>
          <a:p>
            <a:pPr indent="-216000">
              <a:lnSpc>
                <a:spcPct val="100000"/>
              </a:lnSpc>
              <a:buClr>
                <a:srgbClr val="0070c0"/>
              </a:buClr>
              <a:buFont typeface="Arial"/>
              <a:buChar char="•"/>
            </a:pPr>
            <a:r>
              <a:rPr lang="fr-FR" sz="2400" spc="-1" strike="noStrike">
                <a:solidFill>
                  <a:srgbClr val="0070c0"/>
                </a:solidFill>
                <a:uFill>
                  <a:solidFill>
                    <a:srgbClr val="ffffff"/>
                  </a:solidFill>
                </a:uFill>
                <a:latin typeface="ArialMT"/>
              </a:rPr>
              <a:t>    </a:t>
            </a:r>
            <a:r>
              <a:rPr lang="fr-FR" sz="2400" spc="-1" strike="noStrike">
                <a:solidFill>
                  <a:srgbClr val="0070c0"/>
                </a:solidFill>
                <a:uFill>
                  <a:solidFill>
                    <a:srgbClr val="ffffff"/>
                  </a:solidFill>
                </a:uFill>
                <a:latin typeface="ArialMT"/>
              </a:rPr>
              <a:t>Rénovation du CAP en cohérence avec les BP rénovés</a:t>
            </a:r>
            <a:endParaRPr/>
          </a:p>
          <a:p>
            <a:pPr>
              <a:lnSpc>
                <a:spcPct val="100000"/>
              </a:lnSpc>
            </a:pPr>
            <a:endParaRPr/>
          </a:p>
          <a:p>
            <a:pPr indent="-216000">
              <a:lnSpc>
                <a:spcPct val="100000"/>
              </a:lnSpc>
              <a:buClr>
                <a:srgbClr val="0070c0"/>
              </a:buClr>
              <a:buFont typeface="Arial"/>
              <a:buChar char="•"/>
            </a:pPr>
            <a:r>
              <a:rPr lang="fr-FR" sz="2400" spc="-1" strike="noStrike">
                <a:solidFill>
                  <a:srgbClr val="0070c0"/>
                </a:solidFill>
                <a:uFill>
                  <a:solidFill>
                    <a:srgbClr val="ffffff"/>
                  </a:solidFill>
                </a:uFill>
                <a:latin typeface="ArialMT"/>
              </a:rPr>
              <a:t>    </a:t>
            </a:r>
            <a:r>
              <a:rPr lang="fr-FR" sz="2400" spc="-1" strike="noStrike">
                <a:solidFill>
                  <a:srgbClr val="0070c0"/>
                </a:solidFill>
                <a:uFill>
                  <a:solidFill>
                    <a:srgbClr val="ffffff"/>
                  </a:solidFill>
                </a:uFill>
                <a:latin typeface="ArialMT"/>
              </a:rPr>
              <a:t>Recentrage sur le cœur de métier </a:t>
            </a:r>
            <a:endParaRPr/>
          </a:p>
          <a:p>
            <a:pPr>
              <a:lnSpc>
                <a:spcPct val="100000"/>
              </a:lnSpc>
            </a:pPr>
            <a:endParaRPr/>
          </a:p>
          <a:p>
            <a:pPr indent="-216000">
              <a:lnSpc>
                <a:spcPct val="100000"/>
              </a:lnSpc>
              <a:buClr>
                <a:srgbClr val="0070c0"/>
              </a:buClr>
              <a:buFont typeface="Arial"/>
              <a:buChar char="•"/>
            </a:pPr>
            <a:r>
              <a:rPr lang="fr-FR" sz="2400" spc="-1" strike="noStrike">
                <a:solidFill>
                  <a:srgbClr val="0070c0"/>
                </a:solidFill>
                <a:uFill>
                  <a:solidFill>
                    <a:srgbClr val="ffffff"/>
                  </a:solidFill>
                </a:uFill>
                <a:latin typeface="Wingdings2"/>
              </a:rPr>
              <a:t> </a:t>
            </a:r>
            <a:r>
              <a:rPr lang="fr-FR" sz="2400" spc="-1" strike="noStrike">
                <a:solidFill>
                  <a:srgbClr val="0070c0"/>
                </a:solidFill>
                <a:uFill>
                  <a:solidFill>
                    <a:srgbClr val="ffffff"/>
                  </a:solidFill>
                </a:uFill>
                <a:latin typeface="ArialMT"/>
              </a:rPr>
              <a:t>Approche par compétence </a:t>
            </a:r>
            <a:endParaRPr/>
          </a:p>
          <a:p>
            <a:pPr>
              <a:lnSpc>
                <a:spcPct val="100000"/>
              </a:lnSpc>
            </a:pPr>
            <a:endParaRPr/>
          </a:p>
          <a:p>
            <a:pPr indent="-216000">
              <a:lnSpc>
                <a:spcPct val="100000"/>
              </a:lnSpc>
              <a:buClr>
                <a:srgbClr val="0070c0"/>
              </a:buClr>
              <a:buFont typeface="Arial"/>
              <a:buChar char="•"/>
            </a:pPr>
            <a:r>
              <a:rPr lang="fr-FR" sz="2400" spc="-1" strike="noStrike">
                <a:solidFill>
                  <a:srgbClr val="0070c0"/>
                </a:solidFill>
                <a:uFill>
                  <a:solidFill>
                    <a:srgbClr val="ffffff"/>
                  </a:solidFill>
                </a:uFill>
                <a:latin typeface="Wingdings2"/>
              </a:rPr>
              <a:t> </a:t>
            </a:r>
            <a:r>
              <a:rPr lang="fr-FR" sz="2400" spc="-1" strike="noStrike">
                <a:solidFill>
                  <a:srgbClr val="0070c0"/>
                </a:solidFill>
                <a:uFill>
                  <a:solidFill>
                    <a:srgbClr val="ffffff"/>
                  </a:solidFill>
                </a:uFill>
                <a:latin typeface="ArialMT"/>
              </a:rPr>
              <a:t>Transversalité́ des enseignements de culture professionnelle       (cuisine, gestion et sciences appliquées) </a:t>
            </a:r>
            <a:endParaRPr/>
          </a:p>
          <a:p>
            <a:pPr>
              <a:lnSpc>
                <a:spcPct val="100000"/>
              </a:lnSpc>
            </a:pPr>
            <a:endParaRPr/>
          </a:p>
          <a:p>
            <a:pPr indent="-216000">
              <a:lnSpc>
                <a:spcPct val="100000"/>
              </a:lnSpc>
              <a:buClr>
                <a:srgbClr val="0070c0"/>
              </a:buClr>
              <a:buFont typeface="Arial"/>
              <a:buChar char="•"/>
            </a:pPr>
            <a:r>
              <a:rPr lang="fr-FR" sz="2400" spc="-1" strike="noStrike">
                <a:solidFill>
                  <a:srgbClr val="0070c0"/>
                </a:solidFill>
                <a:uFill>
                  <a:solidFill>
                    <a:srgbClr val="ffffff"/>
                  </a:solidFill>
                </a:uFill>
                <a:latin typeface="Wingdings2"/>
              </a:rPr>
              <a:t> </a:t>
            </a:r>
            <a:r>
              <a:rPr lang="fr-FR" sz="2400" spc="-1" strike="noStrike">
                <a:solidFill>
                  <a:srgbClr val="0070c0"/>
                </a:solidFill>
                <a:uFill>
                  <a:solidFill>
                    <a:srgbClr val="ffffff"/>
                  </a:solidFill>
                </a:uFill>
                <a:latin typeface="ArialMT"/>
              </a:rPr>
              <a:t>Lecture facilitée du référentiel </a:t>
            </a:r>
            <a:endParaRPr/>
          </a:p>
        </p:txBody>
      </p:sp>
      <p:sp>
        <p:nvSpPr>
          <p:cNvPr id="43" name="CustomShape 3"/>
          <p:cNvSpPr/>
          <p:nvPr/>
        </p:nvSpPr>
        <p:spPr>
          <a:xfrm>
            <a:off x="1025280" y="1861560"/>
            <a:ext cx="4911840" cy="456120"/>
          </a:xfrm>
          <a:prstGeom prst="rect">
            <a:avLst/>
          </a:prstGeom>
          <a:noFill/>
          <a:ln>
            <a:noFill/>
          </a:ln>
        </p:spPr>
        <p:style>
          <a:lnRef idx="0"/>
          <a:fillRef idx="0"/>
          <a:effectRef idx="0"/>
          <a:fontRef idx="minor"/>
        </p:style>
        <p:txBody>
          <a:bodyPr lIns="90000" rIns="90000" tIns="45000" bIns="45000"/>
          <a:p>
            <a:pPr>
              <a:lnSpc>
                <a:spcPct val="100000"/>
              </a:lnSpc>
            </a:pPr>
            <a:r>
              <a:rPr b="1" lang="fr-FR" sz="2400" spc="-1" strike="noStrike">
                <a:solidFill>
                  <a:srgbClr val="ff0000"/>
                </a:solidFill>
                <a:uFill>
                  <a:solidFill>
                    <a:srgbClr val="ffffff"/>
                  </a:solidFill>
                </a:uFill>
                <a:latin typeface="Arial"/>
                <a:ea typeface="Arial"/>
              </a:rPr>
              <a:t>Les objectifs de la rénovation:  </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96" name="Image 4" descr=""/>
          <p:cNvPicPr/>
          <p:nvPr/>
        </p:nvPicPr>
        <p:blipFill>
          <a:blip r:embed="rId1"/>
          <a:stretch/>
        </p:blipFill>
        <p:spPr>
          <a:xfrm>
            <a:off x="265320" y="144720"/>
            <a:ext cx="1288440" cy="1182240"/>
          </a:xfrm>
          <a:prstGeom prst="rect">
            <a:avLst/>
          </a:prstGeom>
          <a:ln>
            <a:noFill/>
          </a:ln>
        </p:spPr>
      </p:pic>
      <p:sp>
        <p:nvSpPr>
          <p:cNvPr id="97" name="CustomShape 2"/>
          <p:cNvSpPr/>
          <p:nvPr/>
        </p:nvSpPr>
        <p:spPr>
          <a:xfrm>
            <a:off x="105120" y="1499760"/>
            <a:ext cx="8165160" cy="63900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000000"/>
                </a:solidFill>
                <a:uFill>
                  <a:solidFill>
                    <a:srgbClr val="ffffff"/>
                  </a:solidFill>
                </a:uFill>
                <a:latin typeface="Arial"/>
                <a:ea typeface="Arial"/>
              </a:rPr>
              <a:t>6/ Cas concret d’approche par compétence du BP Arts de la Cuisine : </a:t>
            </a:r>
            <a:endParaRPr/>
          </a:p>
          <a:p>
            <a:pPr>
              <a:lnSpc>
                <a:spcPct val="100000"/>
              </a:lnSpc>
            </a:pPr>
            <a:endParaRPr/>
          </a:p>
        </p:txBody>
      </p:sp>
      <p:pic>
        <p:nvPicPr>
          <p:cNvPr id="98" name="Image 1" descr=""/>
          <p:cNvPicPr/>
          <p:nvPr/>
        </p:nvPicPr>
        <p:blipFill>
          <a:blip r:embed="rId2"/>
          <a:stretch/>
        </p:blipFill>
        <p:spPr>
          <a:xfrm>
            <a:off x="3067200" y="1905120"/>
            <a:ext cx="6072840" cy="496080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2085840" y="144720"/>
            <a:ext cx="1010556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100" name="Image 4" descr=""/>
          <p:cNvPicPr/>
          <p:nvPr/>
        </p:nvPicPr>
        <p:blipFill>
          <a:blip r:embed="rId1"/>
          <a:stretch/>
        </p:blipFill>
        <p:spPr>
          <a:xfrm>
            <a:off x="265320" y="144720"/>
            <a:ext cx="1288440" cy="1182240"/>
          </a:xfrm>
          <a:prstGeom prst="rect">
            <a:avLst/>
          </a:prstGeom>
          <a:ln>
            <a:noFill/>
          </a:ln>
        </p:spPr>
      </p:pic>
      <p:sp>
        <p:nvSpPr>
          <p:cNvPr id="101" name="CustomShape 2"/>
          <p:cNvSpPr/>
          <p:nvPr/>
        </p:nvSpPr>
        <p:spPr>
          <a:xfrm>
            <a:off x="423360" y="2095920"/>
            <a:ext cx="11143080" cy="283356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nSpc>
                <a:spcPct val="100000"/>
              </a:lnSpc>
            </a:pPr>
            <a:r>
              <a:rPr b="1" lang="fr-FR" sz="1800" spc="-1" strike="noStrike">
                <a:solidFill>
                  <a:srgbClr val="0070c0"/>
                </a:solidFill>
                <a:uFill>
                  <a:solidFill>
                    <a:srgbClr val="ffffff"/>
                  </a:solidFill>
                </a:uFill>
                <a:latin typeface="Arial"/>
                <a:ea typeface="Arial"/>
              </a:rPr>
              <a:t>L’approche par compétences répond au besoin de réduire l’échec scolaire chez les élèves car elle place l’apprenant au centre de l’action éducative, </a:t>
            </a:r>
            <a:endParaRPr/>
          </a:p>
          <a:p>
            <a:pPr>
              <a:lnSpc>
                <a:spcPct val="100000"/>
              </a:lnSpc>
            </a:pPr>
            <a:endParaRPr/>
          </a:p>
          <a:p>
            <a:pPr>
              <a:lnSpc>
                <a:spcPct val="100000"/>
              </a:lnSpc>
            </a:pPr>
            <a:r>
              <a:rPr b="1" lang="fr-FR" sz="1800" spc="-1" strike="noStrike" u="sng">
                <a:solidFill>
                  <a:srgbClr val="0070c0"/>
                </a:solidFill>
                <a:uFill>
                  <a:solidFill>
                    <a:srgbClr val="ffffff"/>
                  </a:solidFill>
                </a:uFill>
                <a:latin typeface="Arial"/>
                <a:ea typeface="Arial"/>
              </a:rPr>
              <a:t>il devient ainsi le principal acteur dans le processus Enseignement/Apprentissage.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02" name="CustomShape 3"/>
          <p:cNvSpPr/>
          <p:nvPr/>
        </p:nvSpPr>
        <p:spPr>
          <a:xfrm>
            <a:off x="431640" y="1833120"/>
            <a:ext cx="142452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62626"/>
                </a:solidFill>
                <a:uFill>
                  <a:solidFill>
                    <a:srgbClr val="ffffff"/>
                  </a:solidFill>
                </a:uFill>
                <a:latin typeface="ArialMT"/>
              </a:rPr>
              <a:t>En résumé:</a:t>
            </a:r>
            <a:endParaRPr/>
          </a:p>
        </p:txBody>
      </p:sp>
      <p:pic>
        <p:nvPicPr>
          <p:cNvPr id="103" name="Picture 2" descr=""/>
          <p:cNvPicPr/>
          <p:nvPr/>
        </p:nvPicPr>
        <p:blipFill>
          <a:blip r:embed="rId2"/>
          <a:stretch/>
        </p:blipFill>
        <p:spPr>
          <a:xfrm>
            <a:off x="4647600" y="3808080"/>
            <a:ext cx="2790000" cy="27900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45" name="Image 3" descr=""/>
          <p:cNvPicPr/>
          <p:nvPr/>
        </p:nvPicPr>
        <p:blipFill>
          <a:blip r:embed="rId1"/>
          <a:stretch/>
        </p:blipFill>
        <p:spPr>
          <a:xfrm>
            <a:off x="6486480" y="2077200"/>
            <a:ext cx="4428720" cy="4270320"/>
          </a:xfrm>
          <a:prstGeom prst="rect">
            <a:avLst/>
          </a:prstGeom>
          <a:ln>
            <a:noFill/>
          </a:ln>
        </p:spPr>
      </p:pic>
      <p:pic>
        <p:nvPicPr>
          <p:cNvPr id="46" name="Image 4" descr=""/>
          <p:cNvPicPr/>
          <p:nvPr/>
        </p:nvPicPr>
        <p:blipFill>
          <a:blip r:embed="rId2"/>
          <a:stretch/>
        </p:blipFill>
        <p:spPr>
          <a:xfrm>
            <a:off x="265320" y="144720"/>
            <a:ext cx="1288440" cy="1182240"/>
          </a:xfrm>
          <a:prstGeom prst="rect">
            <a:avLst/>
          </a:prstGeom>
          <a:ln>
            <a:noFill/>
          </a:ln>
        </p:spPr>
      </p:pic>
      <p:sp>
        <p:nvSpPr>
          <p:cNvPr id="47" name="CustomShape 2"/>
          <p:cNvSpPr/>
          <p:nvPr/>
        </p:nvSpPr>
        <p:spPr>
          <a:xfrm>
            <a:off x="265320" y="1955160"/>
            <a:ext cx="5463720" cy="201060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000000"/>
                </a:solidFill>
                <a:uFill>
                  <a:solidFill>
                    <a:srgbClr val="ffffff"/>
                  </a:solidFill>
                </a:uFill>
                <a:latin typeface="Arial"/>
                <a:ea typeface="Arial"/>
              </a:rPr>
              <a:t>1/ La compétence professionnelle:  c’est quoi ?</a:t>
            </a:r>
            <a:endParaRPr/>
          </a:p>
          <a:p>
            <a:pPr>
              <a:lnSpc>
                <a:spcPct val="100000"/>
              </a:lnSpc>
            </a:pPr>
            <a:endParaRPr/>
          </a:p>
          <a:p>
            <a:pPr>
              <a:lnSpc>
                <a:spcPct val="100000"/>
              </a:lnSpc>
            </a:pPr>
            <a:endParaRPr/>
          </a:p>
          <a:p>
            <a:pPr>
              <a:lnSpc>
                <a:spcPct val="100000"/>
              </a:lnSpc>
            </a:pPr>
            <a:r>
              <a:rPr b="1" lang="fr-FR" sz="1800" spc="-1" strike="noStrike">
                <a:solidFill>
                  <a:srgbClr val="000000"/>
                </a:solidFill>
                <a:uFill>
                  <a:solidFill>
                    <a:srgbClr val="ffffff"/>
                  </a:solidFill>
                </a:uFill>
                <a:latin typeface="Arial"/>
                <a:ea typeface="Arial"/>
              </a:rPr>
              <a:t>La compétence professionnelle est au-delà de la simple acquisition de connaissances ou du développement d’habiletés.</a:t>
            </a:r>
            <a:endParaRPr/>
          </a:p>
          <a:p>
            <a:pPr>
              <a:lnSpc>
                <a:spcPct val="100000"/>
              </a:lnSpc>
            </a:pPr>
            <a:endParaRPr/>
          </a:p>
        </p:txBody>
      </p:sp>
      <p:sp>
        <p:nvSpPr>
          <p:cNvPr id="48" name="CustomShape 3"/>
          <p:cNvSpPr/>
          <p:nvPr/>
        </p:nvSpPr>
        <p:spPr>
          <a:xfrm>
            <a:off x="265320" y="4073400"/>
            <a:ext cx="6095520" cy="118764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fb0007"/>
                </a:solidFill>
                <a:uFill>
                  <a:solidFill>
                    <a:srgbClr val="ffffff"/>
                  </a:solidFill>
                </a:uFill>
                <a:latin typeface="Arial"/>
                <a:ea typeface="Arial"/>
              </a:rPr>
              <a:t>Le rôle d’un professeur est donc de mettre en œuvre des situations d’apprentissages contextualisées permettant de relever les défis didactiques authentifiés</a:t>
            </a:r>
            <a:r>
              <a:rPr lang="fr-FR" sz="1800" spc="-1" strike="noStrike">
                <a:solidFill>
                  <a:srgbClr val="fb0007"/>
                </a:solidFill>
                <a:uFill>
                  <a:solidFill>
                    <a:srgbClr val="ffffff"/>
                  </a:solidFill>
                </a:uFill>
                <a:latin typeface="Arial"/>
                <a:ea typeface="Arial"/>
              </a:rPr>
              <a:t> : Comprendre, réussir, réaliser, s’adapter etc.</a:t>
            </a:r>
            <a:endParaRPr/>
          </a:p>
        </p:txBody>
      </p:sp>
      <p:sp>
        <p:nvSpPr>
          <p:cNvPr id="49" name="CustomShape 4"/>
          <p:cNvSpPr/>
          <p:nvPr/>
        </p:nvSpPr>
        <p:spPr>
          <a:xfrm>
            <a:off x="6147720" y="6434640"/>
            <a:ext cx="5545440" cy="364680"/>
          </a:xfrm>
          <a:prstGeom prst="rect">
            <a:avLst/>
          </a:prstGeom>
          <a:noFill/>
          <a:ln>
            <a:noFill/>
          </a:ln>
        </p:spPr>
        <p:style>
          <a:lnRef idx="0"/>
          <a:fillRef idx="0"/>
          <a:effectRef idx="0"/>
          <a:fontRef idx="minor"/>
        </p:style>
        <p:txBody>
          <a:bodyPr wrap="none" lIns="90000" rIns="90000" tIns="45000" bIns="45000"/>
          <a:p>
            <a:pPr>
              <a:lnSpc>
                <a:spcPct val="100000"/>
              </a:lnSpc>
            </a:pPr>
            <a:r>
              <a:rPr lang="fr-FR" sz="1800" spc="-1" strike="noStrike">
                <a:solidFill>
                  <a:srgbClr val="484848"/>
                </a:solidFill>
                <a:uFill>
                  <a:solidFill>
                    <a:srgbClr val="ffffff"/>
                  </a:solidFill>
                </a:uFill>
                <a:latin typeface="HelveticaNeue"/>
              </a:rPr>
              <a:t>M. Henri Boudreault professeur à L’UQAM (Canada).</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51" name="Image 4" descr=""/>
          <p:cNvPicPr/>
          <p:nvPr/>
        </p:nvPicPr>
        <p:blipFill>
          <a:blip r:embed="rId1"/>
          <a:stretch/>
        </p:blipFill>
        <p:spPr>
          <a:xfrm>
            <a:off x="265320" y="144720"/>
            <a:ext cx="1288440" cy="1182240"/>
          </a:xfrm>
          <a:prstGeom prst="rect">
            <a:avLst/>
          </a:prstGeom>
          <a:ln>
            <a:noFill/>
          </a:ln>
        </p:spPr>
      </p:pic>
      <p:pic>
        <p:nvPicPr>
          <p:cNvPr id="52" name="Image 7" descr=""/>
          <p:cNvPicPr/>
          <p:nvPr/>
        </p:nvPicPr>
        <p:blipFill>
          <a:blip r:embed="rId2"/>
          <a:stretch/>
        </p:blipFill>
        <p:spPr>
          <a:xfrm>
            <a:off x="2588760" y="3059640"/>
            <a:ext cx="6829560" cy="3515400"/>
          </a:xfrm>
          <a:prstGeom prst="rect">
            <a:avLst/>
          </a:prstGeom>
          <a:ln>
            <a:noFill/>
          </a:ln>
        </p:spPr>
      </p:pic>
      <p:sp>
        <p:nvSpPr>
          <p:cNvPr id="53" name="CustomShape 2"/>
          <p:cNvSpPr/>
          <p:nvPr/>
        </p:nvSpPr>
        <p:spPr>
          <a:xfrm>
            <a:off x="474840" y="2413440"/>
            <a:ext cx="11254680" cy="118764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a:solidFill>
                  <a:srgbClr val="000000"/>
                </a:solidFill>
                <a:uFill>
                  <a:solidFill>
                    <a:srgbClr val="ffffff"/>
                  </a:solidFill>
                </a:uFill>
                <a:latin typeface="HelveticaNeue"/>
              </a:rPr>
              <a:t>La compétence ne s’apprend pas</a:t>
            </a:r>
            <a:r>
              <a:rPr lang="fr-FR" sz="1800" spc="-1" strike="noStrike">
                <a:solidFill>
                  <a:srgbClr val="000000"/>
                </a:solidFill>
                <a:uFill>
                  <a:solidFill>
                    <a:srgbClr val="ffffff"/>
                  </a:solidFill>
                </a:uFill>
                <a:latin typeface="HelveticaNeue"/>
              </a:rPr>
              <a:t>, elle est la résultante de la </a:t>
            </a:r>
            <a:r>
              <a:rPr b="1" lang="fr-FR" sz="1800" spc="-1" strike="noStrike">
                <a:solidFill>
                  <a:srgbClr val="000000"/>
                </a:solidFill>
                <a:uFill>
                  <a:solidFill>
                    <a:srgbClr val="ffffff"/>
                  </a:solidFill>
                </a:uFill>
                <a:latin typeface="HelveticaNeue"/>
              </a:rPr>
              <a:t>réflexivité</a:t>
            </a:r>
            <a:r>
              <a:rPr lang="fr-FR" sz="1800" spc="-1" strike="noStrike">
                <a:solidFill>
                  <a:srgbClr val="000000"/>
                </a:solidFill>
                <a:uFill>
                  <a:solidFill>
                    <a:srgbClr val="ffffff"/>
                  </a:solidFill>
                </a:uFill>
                <a:latin typeface="HelveticaNeue"/>
              </a:rPr>
              <a:t> du sujet face à une situation dans un contexte précis. Après analyses (réflexivité) l’apprenant va alors mettre en œuvre une ou plusieurs façons de faire adaptées. Ces façons de faire ont été acquises lors de la phase de</a:t>
            </a:r>
            <a:r>
              <a:rPr b="1" lang="fr-FR" sz="1800" spc="-1" strike="noStrike">
                <a:solidFill>
                  <a:srgbClr val="000000"/>
                </a:solidFill>
                <a:uFill>
                  <a:solidFill>
                    <a:srgbClr val="ffffff"/>
                  </a:solidFill>
                </a:uFill>
                <a:latin typeface="HelveticaNeue"/>
              </a:rPr>
              <a:t> Réflectivité</a:t>
            </a:r>
            <a:r>
              <a:rPr lang="fr-FR" sz="1800" spc="-1" strike="noStrike">
                <a:solidFill>
                  <a:srgbClr val="000000"/>
                </a:solidFill>
                <a:uFill>
                  <a:solidFill>
                    <a:srgbClr val="ffffff"/>
                  </a:solidFill>
                </a:uFill>
                <a:latin typeface="HelveticaNeue"/>
              </a:rPr>
              <a:t> (Méthode, procédure, séquence etc.)</a:t>
            </a:r>
            <a:endParaRPr/>
          </a:p>
        </p:txBody>
      </p:sp>
      <p:sp>
        <p:nvSpPr>
          <p:cNvPr id="54" name="CustomShape 3"/>
          <p:cNvSpPr/>
          <p:nvPr/>
        </p:nvSpPr>
        <p:spPr>
          <a:xfrm>
            <a:off x="474840" y="1856160"/>
            <a:ext cx="6095520" cy="63900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000000"/>
                </a:solidFill>
                <a:uFill>
                  <a:solidFill>
                    <a:srgbClr val="ffffff"/>
                  </a:solidFill>
                </a:uFill>
                <a:latin typeface="Arial"/>
                <a:ea typeface="Arial"/>
              </a:rPr>
              <a:t>2/ L’approche par compétence (APC) :  c’est quoi ?</a:t>
            </a:r>
            <a:endParaRPr/>
          </a:p>
          <a:p>
            <a:pPr>
              <a:lnSpc>
                <a:spcPct val="10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56" name="Image 4" descr=""/>
          <p:cNvPicPr/>
          <p:nvPr/>
        </p:nvPicPr>
        <p:blipFill>
          <a:blip r:embed="rId1"/>
          <a:stretch/>
        </p:blipFill>
        <p:spPr>
          <a:xfrm>
            <a:off x="265320" y="144720"/>
            <a:ext cx="1288440" cy="1182240"/>
          </a:xfrm>
          <a:prstGeom prst="rect">
            <a:avLst/>
          </a:prstGeom>
          <a:ln>
            <a:noFill/>
          </a:ln>
        </p:spPr>
      </p:pic>
      <p:sp>
        <p:nvSpPr>
          <p:cNvPr id="57" name="CustomShape 2"/>
          <p:cNvSpPr/>
          <p:nvPr/>
        </p:nvSpPr>
        <p:spPr>
          <a:xfrm>
            <a:off x="474840" y="2304000"/>
            <a:ext cx="11579040" cy="1187640"/>
          </a:xfrm>
          <a:prstGeom prst="rect">
            <a:avLst/>
          </a:prstGeom>
          <a:noFill/>
          <a:ln>
            <a:noFill/>
          </a:ln>
        </p:spPr>
        <p:style>
          <a:lnRef idx="0"/>
          <a:fillRef idx="0"/>
          <a:effectRef idx="0"/>
          <a:fontRef idx="minor"/>
        </p:style>
        <p:txBody>
          <a:bodyPr lIns="90000" rIns="90000" tIns="45000" bIns="45000"/>
          <a:p>
            <a:pPr>
              <a:lnSpc>
                <a:spcPct val="100000"/>
              </a:lnSpc>
            </a:pPr>
            <a:r>
              <a:rPr lang="fr-FR" sz="1800" spc="-1" strike="noStrike">
                <a:solidFill>
                  <a:srgbClr val="000000"/>
                </a:solidFill>
                <a:uFill>
                  <a:solidFill>
                    <a:srgbClr val="ffffff"/>
                  </a:solidFill>
                </a:uFill>
                <a:latin typeface="Arial"/>
                <a:ea typeface="Arial"/>
              </a:rPr>
              <a:t>Etre </a:t>
            </a:r>
            <a:r>
              <a:rPr b="1" lang="fr-FR" sz="1800" spc="-1" strike="noStrike">
                <a:solidFill>
                  <a:srgbClr val="000000"/>
                </a:solidFill>
                <a:uFill>
                  <a:solidFill>
                    <a:srgbClr val="ffffff"/>
                  </a:solidFill>
                </a:uFill>
                <a:latin typeface="Arial"/>
                <a:ea typeface="Arial"/>
              </a:rPr>
              <a:t>compétent</a:t>
            </a:r>
            <a:r>
              <a:rPr lang="fr-FR" sz="1800" spc="-1" strike="noStrike">
                <a:solidFill>
                  <a:srgbClr val="000000"/>
                </a:solidFill>
                <a:uFill>
                  <a:solidFill>
                    <a:srgbClr val="ffffff"/>
                  </a:solidFill>
                </a:uFill>
                <a:latin typeface="Arial"/>
                <a:ea typeface="Arial"/>
              </a:rPr>
              <a:t>: c’est agir en mobilisant les ressources nécessaires dans le but d’adapter ses pratiques dans des contextes professionnels variés.</a:t>
            </a:r>
            <a:endParaRPr/>
          </a:p>
          <a:p>
            <a:pPr>
              <a:lnSpc>
                <a:spcPct val="100000"/>
              </a:lnSpc>
            </a:pPr>
            <a:endParaRPr/>
          </a:p>
          <a:p>
            <a:pPr>
              <a:lnSpc>
                <a:spcPct val="100000"/>
              </a:lnSpc>
            </a:pPr>
            <a:r>
              <a:rPr lang="fr-FR" sz="1800" spc="-1" strike="noStrike">
                <a:solidFill>
                  <a:srgbClr val="000000"/>
                </a:solidFill>
                <a:uFill>
                  <a:solidFill>
                    <a:srgbClr val="ffffff"/>
                  </a:solidFill>
                </a:uFill>
                <a:latin typeface="HelveticaNeue"/>
                <a:ea typeface="Arial"/>
              </a:rPr>
              <a:t>  </a:t>
            </a:r>
            <a:endParaRPr/>
          </a:p>
        </p:txBody>
      </p:sp>
      <p:sp>
        <p:nvSpPr>
          <p:cNvPr id="58" name="CustomShape 3"/>
          <p:cNvSpPr/>
          <p:nvPr/>
        </p:nvSpPr>
        <p:spPr>
          <a:xfrm>
            <a:off x="817200" y="5991840"/>
            <a:ext cx="1084356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800" spc="-1" strike="noStrike">
                <a:solidFill>
                  <a:srgbClr val="ff0000"/>
                </a:solidFill>
                <a:uFill>
                  <a:solidFill>
                    <a:srgbClr val="ffffff"/>
                  </a:solidFill>
                </a:uFill>
                <a:latin typeface="Arial"/>
                <a:ea typeface="Arial"/>
              </a:rPr>
              <a:t>L’approche par compétence permet à l’élève d’acquérir </a:t>
            </a:r>
            <a:endParaRPr/>
          </a:p>
          <a:p>
            <a:pPr algn="ctr">
              <a:lnSpc>
                <a:spcPct val="100000"/>
              </a:lnSpc>
            </a:pPr>
            <a:r>
              <a:rPr b="1" lang="fr-FR" sz="1800" spc="-1" strike="noStrike">
                <a:solidFill>
                  <a:srgbClr val="ff0000"/>
                </a:solidFill>
                <a:uFill>
                  <a:solidFill>
                    <a:srgbClr val="ffffff"/>
                  </a:solidFill>
                </a:uFill>
                <a:latin typeface="Arial"/>
                <a:ea typeface="Arial"/>
              </a:rPr>
              <a:t>des compétences durables.</a:t>
            </a:r>
            <a:endParaRPr/>
          </a:p>
        </p:txBody>
      </p:sp>
      <p:sp>
        <p:nvSpPr>
          <p:cNvPr id="59" name="CustomShape 4"/>
          <p:cNvSpPr/>
          <p:nvPr/>
        </p:nvSpPr>
        <p:spPr>
          <a:xfrm>
            <a:off x="474840" y="1856160"/>
            <a:ext cx="6095520" cy="36468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000000"/>
                </a:solidFill>
                <a:uFill>
                  <a:solidFill>
                    <a:srgbClr val="ffffff"/>
                  </a:solidFill>
                </a:uFill>
                <a:latin typeface="Arial"/>
                <a:ea typeface="Arial"/>
              </a:rPr>
              <a:t>3/ L’objectif de l’approche par compétence (APC)</a:t>
            </a:r>
            <a:endParaRPr/>
          </a:p>
        </p:txBody>
      </p:sp>
      <p:sp>
        <p:nvSpPr>
          <p:cNvPr id="60" name="CustomShape 5"/>
          <p:cNvSpPr/>
          <p:nvPr/>
        </p:nvSpPr>
        <p:spPr>
          <a:xfrm>
            <a:off x="4819320" y="3996360"/>
            <a:ext cx="2764440" cy="655560"/>
          </a:xfrm>
          <a:prstGeom prst="roundRect">
            <a:avLst>
              <a:gd name="adj" fmla="val 16667"/>
            </a:avLst>
          </a:prstGeom>
          <a:solidFill>
            <a:srgbClr val="ffc00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Attitudes recherchées</a:t>
            </a:r>
            <a:endParaRPr/>
          </a:p>
        </p:txBody>
      </p:sp>
      <p:sp>
        <p:nvSpPr>
          <p:cNvPr id="61" name="CustomShape 6"/>
          <p:cNvSpPr/>
          <p:nvPr/>
        </p:nvSpPr>
        <p:spPr>
          <a:xfrm>
            <a:off x="5292000" y="303660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Autonomie</a:t>
            </a:r>
            <a:r>
              <a:rPr lang="fr-FR" sz="1800" spc="-1" strike="noStrike">
                <a:solidFill>
                  <a:srgbClr val="000000"/>
                </a:solidFill>
                <a:uFill>
                  <a:solidFill>
                    <a:srgbClr val="ffffff"/>
                  </a:solidFill>
                </a:uFill>
                <a:latin typeface="Corbel"/>
              </a:rPr>
              <a:t> </a:t>
            </a:r>
            <a:endParaRPr/>
          </a:p>
        </p:txBody>
      </p:sp>
      <p:sp>
        <p:nvSpPr>
          <p:cNvPr id="62" name="CustomShape 7"/>
          <p:cNvSpPr/>
          <p:nvPr/>
        </p:nvSpPr>
        <p:spPr>
          <a:xfrm>
            <a:off x="7715160" y="336672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Initiative</a:t>
            </a:r>
            <a:r>
              <a:rPr lang="fr-FR" sz="1800" spc="-1" strike="noStrike">
                <a:solidFill>
                  <a:srgbClr val="000000"/>
                </a:solidFill>
                <a:uFill>
                  <a:solidFill>
                    <a:srgbClr val="ffffff"/>
                  </a:solidFill>
                </a:uFill>
                <a:latin typeface="Corbel"/>
              </a:rPr>
              <a:t>  </a:t>
            </a:r>
            <a:endParaRPr/>
          </a:p>
        </p:txBody>
      </p:sp>
      <p:sp>
        <p:nvSpPr>
          <p:cNvPr id="63" name="CustomShape 8"/>
          <p:cNvSpPr/>
          <p:nvPr/>
        </p:nvSpPr>
        <p:spPr>
          <a:xfrm>
            <a:off x="2796120" y="478008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Organisation</a:t>
            </a:r>
            <a:r>
              <a:rPr lang="fr-FR" sz="1800" spc="-1" strike="noStrike">
                <a:solidFill>
                  <a:srgbClr val="000000"/>
                </a:solidFill>
                <a:uFill>
                  <a:solidFill>
                    <a:srgbClr val="ffffff"/>
                  </a:solidFill>
                </a:uFill>
                <a:latin typeface="Corbel"/>
              </a:rPr>
              <a:t>  </a:t>
            </a:r>
            <a:endParaRPr/>
          </a:p>
        </p:txBody>
      </p:sp>
      <p:sp>
        <p:nvSpPr>
          <p:cNvPr id="64" name="CustomShape 9"/>
          <p:cNvSpPr/>
          <p:nvPr/>
        </p:nvSpPr>
        <p:spPr>
          <a:xfrm>
            <a:off x="1841760" y="411084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Innovation</a:t>
            </a:r>
            <a:r>
              <a:rPr lang="fr-FR" sz="1800" spc="-1" strike="noStrike">
                <a:solidFill>
                  <a:srgbClr val="000000"/>
                </a:solidFill>
                <a:uFill>
                  <a:solidFill>
                    <a:srgbClr val="ffffff"/>
                  </a:solidFill>
                </a:uFill>
                <a:latin typeface="Corbel"/>
              </a:rPr>
              <a:t>  </a:t>
            </a:r>
            <a:endParaRPr/>
          </a:p>
        </p:txBody>
      </p:sp>
      <p:sp>
        <p:nvSpPr>
          <p:cNvPr id="65" name="CustomShape 10"/>
          <p:cNvSpPr/>
          <p:nvPr/>
        </p:nvSpPr>
        <p:spPr>
          <a:xfrm>
            <a:off x="2796120" y="336960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Communication</a:t>
            </a:r>
            <a:r>
              <a:rPr lang="fr-FR" sz="1800" spc="-1" strike="noStrike">
                <a:solidFill>
                  <a:srgbClr val="000000"/>
                </a:solidFill>
                <a:uFill>
                  <a:solidFill>
                    <a:srgbClr val="ffffff"/>
                  </a:solidFill>
                </a:uFill>
                <a:latin typeface="Corbel"/>
              </a:rPr>
              <a:t> </a:t>
            </a:r>
            <a:endParaRPr/>
          </a:p>
        </p:txBody>
      </p:sp>
      <p:sp>
        <p:nvSpPr>
          <p:cNvPr id="66" name="CustomShape 11"/>
          <p:cNvSpPr/>
          <p:nvPr/>
        </p:nvSpPr>
        <p:spPr>
          <a:xfrm>
            <a:off x="5292000" y="515412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Jugement</a:t>
            </a:r>
            <a:r>
              <a:rPr lang="fr-FR" sz="1800" spc="-1" strike="noStrike">
                <a:solidFill>
                  <a:srgbClr val="000000"/>
                </a:solidFill>
                <a:uFill>
                  <a:solidFill>
                    <a:srgbClr val="ffffff"/>
                  </a:solidFill>
                </a:uFill>
                <a:latin typeface="Corbel"/>
              </a:rPr>
              <a:t> </a:t>
            </a:r>
            <a:endParaRPr/>
          </a:p>
        </p:txBody>
      </p:sp>
      <p:sp>
        <p:nvSpPr>
          <p:cNvPr id="67" name="CustomShape 12"/>
          <p:cNvSpPr/>
          <p:nvPr/>
        </p:nvSpPr>
        <p:spPr>
          <a:xfrm>
            <a:off x="7697160" y="478440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Persévérance</a:t>
            </a:r>
            <a:r>
              <a:rPr lang="fr-FR" sz="1800" spc="-1" strike="noStrike">
                <a:solidFill>
                  <a:srgbClr val="000000"/>
                </a:solidFill>
                <a:uFill>
                  <a:solidFill>
                    <a:srgbClr val="ffffff"/>
                  </a:solidFill>
                </a:uFill>
                <a:latin typeface="Corbel"/>
              </a:rPr>
              <a:t>  </a:t>
            </a:r>
            <a:endParaRPr/>
          </a:p>
        </p:txBody>
      </p:sp>
      <p:sp>
        <p:nvSpPr>
          <p:cNvPr id="68" name="CustomShape 13"/>
          <p:cNvSpPr/>
          <p:nvPr/>
        </p:nvSpPr>
        <p:spPr>
          <a:xfrm>
            <a:off x="8742240" y="4050000"/>
            <a:ext cx="1819080" cy="424440"/>
          </a:xfrm>
          <a:prstGeom prst="roundRect">
            <a:avLst>
              <a:gd name="adj" fmla="val 16667"/>
            </a:avLst>
          </a:prstGeom>
          <a:solidFill>
            <a:srgbClr val="00b0f0"/>
          </a:solidFill>
          <a:ln w="9360">
            <a:noFill/>
          </a:ln>
        </p:spPr>
        <p:style>
          <a:lnRef idx="0"/>
          <a:fillRef idx="0"/>
          <a:effectRef idx="0"/>
          <a:fontRef idx="minor"/>
        </p:style>
        <p:txBody>
          <a:bodyPr anchor="ctr"/>
          <a:p>
            <a:pPr algn="ctr">
              <a:lnSpc>
                <a:spcPct val="100000"/>
              </a:lnSpc>
            </a:pPr>
            <a:r>
              <a:rPr b="1" lang="fr-FR" sz="1800" spc="-1" strike="noStrike">
                <a:solidFill>
                  <a:srgbClr val="000000"/>
                </a:solidFill>
                <a:uFill>
                  <a:solidFill>
                    <a:srgbClr val="ffffff"/>
                  </a:solidFill>
                </a:uFill>
                <a:latin typeface="Corbel"/>
              </a:rPr>
              <a:t>Contrôle de soi  </a:t>
            </a:r>
            <a:endParaRPr/>
          </a:p>
        </p:txBody>
      </p:sp>
      <p:sp>
        <p:nvSpPr>
          <p:cNvPr id="69" name="Line 14"/>
          <p:cNvSpPr/>
          <p:nvPr/>
        </p:nvSpPr>
        <p:spPr>
          <a:xfrm>
            <a:off x="6201720" y="3461040"/>
            <a:ext cx="0" cy="492480"/>
          </a:xfrm>
          <a:prstGeom prst="line">
            <a:avLst/>
          </a:prstGeom>
          <a:ln/>
        </p:spPr>
        <p:style>
          <a:lnRef idx="1">
            <a:schemeClr val="accent1"/>
          </a:lnRef>
          <a:fillRef idx="0">
            <a:schemeClr val="accent1"/>
          </a:fillRef>
          <a:effectRef idx="0">
            <a:schemeClr val="accent1"/>
          </a:effectRef>
          <a:fontRef idx="minor"/>
        </p:style>
      </p:sp>
      <p:sp>
        <p:nvSpPr>
          <p:cNvPr id="70" name="Line 15"/>
          <p:cNvSpPr/>
          <p:nvPr/>
        </p:nvSpPr>
        <p:spPr>
          <a:xfrm>
            <a:off x="6201720" y="4652280"/>
            <a:ext cx="0" cy="492120"/>
          </a:xfrm>
          <a:prstGeom prst="line">
            <a:avLst/>
          </a:prstGeom>
          <a:ln/>
        </p:spPr>
        <p:style>
          <a:lnRef idx="1">
            <a:schemeClr val="accent1"/>
          </a:lnRef>
          <a:fillRef idx="0">
            <a:schemeClr val="accent1"/>
          </a:fillRef>
          <a:effectRef idx="0">
            <a:schemeClr val="accent1"/>
          </a:effectRef>
          <a:fontRef idx="minor"/>
        </p:style>
      </p:sp>
      <p:sp>
        <p:nvSpPr>
          <p:cNvPr id="71" name="Line 16"/>
          <p:cNvSpPr/>
          <p:nvPr/>
        </p:nvSpPr>
        <p:spPr>
          <a:xfrm>
            <a:off x="7584120" y="4324320"/>
            <a:ext cx="1314000" cy="0"/>
          </a:xfrm>
          <a:prstGeom prst="line">
            <a:avLst/>
          </a:prstGeom>
          <a:ln/>
        </p:spPr>
        <p:style>
          <a:lnRef idx="1">
            <a:schemeClr val="accent1"/>
          </a:lnRef>
          <a:fillRef idx="0">
            <a:schemeClr val="accent1"/>
          </a:fillRef>
          <a:effectRef idx="0">
            <a:schemeClr val="accent1"/>
          </a:effectRef>
          <a:fontRef idx="minor"/>
        </p:style>
      </p:sp>
      <p:sp>
        <p:nvSpPr>
          <p:cNvPr id="72" name="Line 17"/>
          <p:cNvSpPr/>
          <p:nvPr/>
        </p:nvSpPr>
        <p:spPr>
          <a:xfrm flipH="1" flipV="1">
            <a:off x="3661200" y="4323240"/>
            <a:ext cx="1157760" cy="1080"/>
          </a:xfrm>
          <a:prstGeom prst="line">
            <a:avLst/>
          </a:prstGeom>
          <a:ln/>
        </p:spPr>
        <p:style>
          <a:lnRef idx="1">
            <a:schemeClr val="accent1"/>
          </a:lnRef>
          <a:fillRef idx="0">
            <a:schemeClr val="accent1"/>
          </a:fillRef>
          <a:effectRef idx="0">
            <a:schemeClr val="accent1"/>
          </a:effectRef>
          <a:fontRef idx="minor"/>
        </p:style>
      </p:sp>
      <p:sp>
        <p:nvSpPr>
          <p:cNvPr id="73" name="Line 18"/>
          <p:cNvSpPr/>
          <p:nvPr/>
        </p:nvSpPr>
        <p:spPr>
          <a:xfrm flipH="1">
            <a:off x="7483680" y="3785400"/>
            <a:ext cx="231480" cy="222480"/>
          </a:xfrm>
          <a:prstGeom prst="line">
            <a:avLst/>
          </a:prstGeom>
          <a:ln/>
        </p:spPr>
        <p:style>
          <a:lnRef idx="1">
            <a:schemeClr val="accent1"/>
          </a:lnRef>
          <a:fillRef idx="0">
            <a:schemeClr val="accent1"/>
          </a:fillRef>
          <a:effectRef idx="0">
            <a:schemeClr val="accent1"/>
          </a:effectRef>
          <a:fontRef idx="minor"/>
        </p:style>
      </p:sp>
      <p:sp>
        <p:nvSpPr>
          <p:cNvPr id="74" name="Line 19"/>
          <p:cNvSpPr/>
          <p:nvPr/>
        </p:nvSpPr>
        <p:spPr>
          <a:xfrm>
            <a:off x="7584120" y="4640400"/>
            <a:ext cx="113040" cy="150480"/>
          </a:xfrm>
          <a:prstGeom prst="line">
            <a:avLst/>
          </a:prstGeom>
          <a:ln/>
        </p:spPr>
        <p:style>
          <a:lnRef idx="1">
            <a:schemeClr val="accent1"/>
          </a:lnRef>
          <a:fillRef idx="0">
            <a:schemeClr val="accent1"/>
          </a:fillRef>
          <a:effectRef idx="0">
            <a:schemeClr val="accent1"/>
          </a:effectRef>
          <a:fontRef idx="minor"/>
        </p:style>
      </p:sp>
      <p:sp>
        <p:nvSpPr>
          <p:cNvPr id="75" name="Line 20"/>
          <p:cNvSpPr/>
          <p:nvPr/>
        </p:nvSpPr>
        <p:spPr>
          <a:xfrm flipH="1">
            <a:off x="4615560" y="4640400"/>
            <a:ext cx="203400" cy="139680"/>
          </a:xfrm>
          <a:prstGeom prst="line">
            <a:avLst/>
          </a:prstGeom>
          <a:ln/>
        </p:spPr>
        <p:style>
          <a:lnRef idx="1">
            <a:schemeClr val="accent1"/>
          </a:lnRef>
          <a:fillRef idx="0">
            <a:schemeClr val="accent1"/>
          </a:fillRef>
          <a:effectRef idx="0">
            <a:schemeClr val="accent1"/>
          </a:effectRef>
          <a:fontRef idx="minor"/>
        </p:style>
      </p:sp>
      <p:sp>
        <p:nvSpPr>
          <p:cNvPr id="76" name="Line 21"/>
          <p:cNvSpPr/>
          <p:nvPr/>
        </p:nvSpPr>
        <p:spPr>
          <a:xfrm>
            <a:off x="4615560" y="3820320"/>
            <a:ext cx="221400" cy="199440"/>
          </a:xfrm>
          <a:prstGeom prst="line">
            <a:avLst/>
          </a:prstGeom>
          <a:ln/>
        </p:spPr>
        <p:style>
          <a:lnRef idx="1">
            <a:schemeClr val="accent1"/>
          </a:lnRef>
          <a:fillRef idx="0">
            <a:schemeClr val="accent1"/>
          </a:fillRef>
          <a:effectRef idx="0">
            <a:schemeClr val="accent1"/>
          </a:effectRef>
          <a:fontRef idx="minor"/>
        </p:style>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78" name="Image 4" descr=""/>
          <p:cNvPicPr/>
          <p:nvPr/>
        </p:nvPicPr>
        <p:blipFill>
          <a:blip r:embed="rId1"/>
          <a:stretch/>
        </p:blipFill>
        <p:spPr>
          <a:xfrm>
            <a:off x="265320" y="144720"/>
            <a:ext cx="1288440" cy="1182240"/>
          </a:xfrm>
          <a:prstGeom prst="rect">
            <a:avLst/>
          </a:prstGeom>
          <a:ln>
            <a:noFill/>
          </a:ln>
        </p:spPr>
      </p:pic>
      <p:sp>
        <p:nvSpPr>
          <p:cNvPr id="79" name="CustomShape 2"/>
          <p:cNvSpPr/>
          <p:nvPr/>
        </p:nvSpPr>
        <p:spPr>
          <a:xfrm>
            <a:off x="445320" y="1749240"/>
            <a:ext cx="11472480" cy="475380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262626"/>
                </a:solidFill>
                <a:uFill>
                  <a:solidFill>
                    <a:srgbClr val="ffffff"/>
                  </a:solidFill>
                </a:uFill>
                <a:latin typeface="ArialMT"/>
              </a:rPr>
              <a:t>4/ L’APC s’appui sur les 4 principes suivants:</a:t>
            </a:r>
            <a:endParaRPr/>
          </a:p>
          <a:p>
            <a:pPr>
              <a:lnSpc>
                <a:spcPct val="100000"/>
              </a:lnSpc>
            </a:pPr>
            <a:endParaRPr/>
          </a:p>
          <a:p>
            <a:pPr>
              <a:lnSpc>
                <a:spcPct val="100000"/>
              </a:lnSpc>
            </a:pPr>
            <a:r>
              <a:rPr b="1" lang="fr-FR" sz="1800" spc="-1" strike="noStrike">
                <a:solidFill>
                  <a:srgbClr val="ff0000"/>
                </a:solidFill>
                <a:uFill>
                  <a:solidFill>
                    <a:srgbClr val="ffffff"/>
                  </a:solidFill>
                </a:uFill>
                <a:latin typeface="Arial"/>
                <a:ea typeface="Arial"/>
              </a:rPr>
              <a:t>1 : Susciter l’envie </a:t>
            </a:r>
            <a:r>
              <a:rPr b="1" lang="fr-FR" sz="1800" spc="-1" strike="noStrike">
                <a:solidFill>
                  <a:srgbClr val="0070c0"/>
                </a:solidFill>
                <a:uFill>
                  <a:solidFill>
                    <a:srgbClr val="ffffff"/>
                  </a:solidFill>
                </a:uFill>
                <a:latin typeface="Arial"/>
                <a:ea typeface="Arial"/>
              </a:rPr>
              <a:t>par des situations d’apprentissage porteuses de significations: amener l’apprenant à mobiliser ses savoirs en touchant ses centres d’intérêt.</a:t>
            </a:r>
            <a:endParaRPr/>
          </a:p>
          <a:p>
            <a:pPr>
              <a:lnSpc>
                <a:spcPct val="100000"/>
              </a:lnSpc>
            </a:pPr>
            <a:endParaRPr/>
          </a:p>
          <a:p>
            <a:pPr>
              <a:lnSpc>
                <a:spcPct val="100000"/>
              </a:lnSpc>
            </a:pPr>
            <a:r>
              <a:rPr b="1" lang="fr-FR" sz="1800" spc="-1" strike="noStrike">
                <a:solidFill>
                  <a:srgbClr val="ff0000"/>
                </a:solidFill>
                <a:uFill>
                  <a:solidFill>
                    <a:srgbClr val="ffffff"/>
                  </a:solidFill>
                </a:uFill>
                <a:latin typeface="Arial"/>
                <a:ea typeface="Arial"/>
              </a:rPr>
              <a:t>2 : Créer des apprentissages en « situation ». </a:t>
            </a:r>
            <a:r>
              <a:rPr b="1" lang="fr-FR" sz="1800" spc="-1" strike="noStrike">
                <a:solidFill>
                  <a:srgbClr val="0070c0"/>
                </a:solidFill>
                <a:uFill>
                  <a:solidFill>
                    <a:srgbClr val="ffffff"/>
                  </a:solidFill>
                </a:uFill>
                <a:latin typeface="Arial"/>
                <a:ea typeface="Arial"/>
              </a:rPr>
              <a:t> L’importance n’est plus accordée au savoir/savoir faire de l’apprenant mais plutôt à la mobilisation de ses connaissances dans les différentes situations et circonstances.</a:t>
            </a:r>
            <a:endParaRPr/>
          </a:p>
          <a:p>
            <a:pPr>
              <a:lnSpc>
                <a:spcPct val="100000"/>
              </a:lnSpc>
            </a:pPr>
            <a:endParaRPr/>
          </a:p>
          <a:p>
            <a:pPr>
              <a:lnSpc>
                <a:spcPct val="100000"/>
              </a:lnSpc>
            </a:pPr>
            <a:r>
              <a:rPr b="1" lang="fr-FR" sz="1800" spc="-1" strike="noStrike">
                <a:solidFill>
                  <a:srgbClr val="ff0000"/>
                </a:solidFill>
                <a:uFill>
                  <a:solidFill>
                    <a:srgbClr val="ffffff"/>
                  </a:solidFill>
                </a:uFill>
                <a:latin typeface="Arial"/>
                <a:ea typeface="Arial"/>
              </a:rPr>
              <a:t>3 : Baser son enseignement sur des cycles </a:t>
            </a:r>
            <a:r>
              <a:rPr b="1" lang="fr-FR" sz="1800" spc="-1" strike="noStrike">
                <a:solidFill>
                  <a:srgbClr val="0070c0"/>
                </a:solidFill>
                <a:uFill>
                  <a:solidFill>
                    <a:srgbClr val="ffffff"/>
                  </a:solidFill>
                </a:uFill>
                <a:latin typeface="Arial"/>
                <a:ea typeface="Arial"/>
              </a:rPr>
              <a:t>afin d’établir des compétences durables donc il est nécessaire de décaler les échéances d’évaluation pour avoir le temps nécessaire à la construction des savoirs et d’apprentissages.</a:t>
            </a:r>
            <a:endParaRPr/>
          </a:p>
          <a:p>
            <a:pPr>
              <a:lnSpc>
                <a:spcPct val="100000"/>
              </a:lnSpc>
            </a:pPr>
            <a:endParaRPr/>
          </a:p>
          <a:p>
            <a:pPr algn="just">
              <a:lnSpc>
                <a:spcPct val="100000"/>
              </a:lnSpc>
            </a:pPr>
            <a:r>
              <a:rPr b="1" lang="fr-FR" sz="1800" spc="-1" strike="noStrike">
                <a:solidFill>
                  <a:srgbClr val="ff0000"/>
                </a:solidFill>
                <a:uFill>
                  <a:solidFill>
                    <a:srgbClr val="ffffff"/>
                  </a:solidFill>
                </a:uFill>
                <a:latin typeface="Arial"/>
                <a:ea typeface="Arial"/>
              </a:rPr>
              <a:t>4 : Avoir une approche différenciée selon les apprenants. </a:t>
            </a:r>
            <a:r>
              <a:rPr b="1" lang="fr-FR" sz="1800" spc="-1" strike="noStrike">
                <a:solidFill>
                  <a:srgbClr val="0070c0"/>
                </a:solidFill>
                <a:uFill>
                  <a:solidFill>
                    <a:srgbClr val="ffffff"/>
                  </a:solidFill>
                </a:uFill>
                <a:latin typeface="Arial"/>
                <a:ea typeface="Arial"/>
              </a:rPr>
              <a:t>Chaque apprenant apprend a son propre rythme, ses compétences spécifiques et ses difficultés particulières, tenir en compte de cette diversité permet de garantir l’égalité des potentialités et des chances de réussite pour tous les apprenants. </a:t>
            </a:r>
            <a:endParaRPr/>
          </a:p>
          <a:p>
            <a:pPr algn="just">
              <a:lnSpc>
                <a:spcPct val="100000"/>
              </a:lnSpc>
            </a:pP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81" name="Image 4" descr=""/>
          <p:cNvPicPr/>
          <p:nvPr/>
        </p:nvPicPr>
        <p:blipFill>
          <a:blip r:embed="rId1"/>
          <a:stretch/>
        </p:blipFill>
        <p:spPr>
          <a:xfrm>
            <a:off x="265320" y="144720"/>
            <a:ext cx="1288440" cy="1182240"/>
          </a:xfrm>
          <a:prstGeom prst="rect">
            <a:avLst/>
          </a:prstGeom>
          <a:ln>
            <a:noFill/>
          </a:ln>
        </p:spPr>
      </p:pic>
      <p:sp>
        <p:nvSpPr>
          <p:cNvPr id="82" name="CustomShape 2"/>
          <p:cNvSpPr/>
          <p:nvPr/>
        </p:nvSpPr>
        <p:spPr>
          <a:xfrm>
            <a:off x="265320" y="1590120"/>
            <a:ext cx="9875520" cy="63900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000000"/>
                </a:solidFill>
                <a:uFill>
                  <a:solidFill>
                    <a:srgbClr val="ffffff"/>
                  </a:solidFill>
                </a:uFill>
                <a:latin typeface="Arial"/>
                <a:ea typeface="Arial"/>
              </a:rPr>
              <a:t>5/ Enseigner à partir de contextes professionnels et de situations professionnelles : </a:t>
            </a:r>
            <a:endParaRPr/>
          </a:p>
          <a:p>
            <a:pPr>
              <a:lnSpc>
                <a:spcPct val="100000"/>
              </a:lnSpc>
            </a:pPr>
            <a:endParaRPr/>
          </a:p>
        </p:txBody>
      </p:sp>
      <p:sp>
        <p:nvSpPr>
          <p:cNvPr id="83" name="CustomShape 3"/>
          <p:cNvSpPr/>
          <p:nvPr/>
        </p:nvSpPr>
        <p:spPr>
          <a:xfrm>
            <a:off x="447480" y="2056680"/>
            <a:ext cx="11596680" cy="414396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ff0000"/>
                </a:solidFill>
                <a:uFill>
                  <a:solidFill>
                    <a:srgbClr val="ffffff"/>
                  </a:solidFill>
                </a:uFill>
                <a:latin typeface="Arial"/>
                <a:ea typeface="Arial"/>
              </a:rPr>
              <a:t>Deux façons de faire :</a:t>
            </a:r>
            <a:endParaRPr/>
          </a:p>
          <a:p>
            <a:pPr>
              <a:lnSpc>
                <a:spcPct val="100000"/>
              </a:lnSpc>
            </a:pPr>
            <a:endParaRPr/>
          </a:p>
          <a:p>
            <a:pPr marL="285840" indent="-285480">
              <a:lnSpc>
                <a:spcPct val="100000"/>
              </a:lnSpc>
              <a:buClr>
                <a:srgbClr val="0070c0"/>
              </a:buClr>
              <a:buFont typeface="Arial"/>
              <a:buChar char="•"/>
            </a:pPr>
            <a:r>
              <a:rPr b="1" lang="fr-FR" sz="1800" spc="-1" strike="noStrike" u="sng">
                <a:solidFill>
                  <a:srgbClr val="0070c0"/>
                </a:solidFill>
                <a:uFill>
                  <a:solidFill>
                    <a:srgbClr val="ffffff"/>
                  </a:solidFill>
                </a:uFill>
                <a:latin typeface="Arial"/>
                <a:ea typeface="Arial"/>
              </a:rPr>
              <a:t>Partir des compétences : </a:t>
            </a:r>
            <a:endParaRPr/>
          </a:p>
          <a:p>
            <a:pPr>
              <a:lnSpc>
                <a:spcPct val="100000"/>
              </a:lnSpc>
            </a:pPr>
            <a:endParaRPr/>
          </a:p>
          <a:p>
            <a:pPr lvl="1" marL="743040" indent="-285480">
              <a:lnSpc>
                <a:spcPct val="100000"/>
              </a:lnSpc>
              <a:buFont typeface="StarSymbol"/>
              <a:buChar char="-"/>
            </a:pPr>
            <a:r>
              <a:rPr b="1" lang="fr-FR" sz="1800" spc="-1" strike="noStrike">
                <a:solidFill>
                  <a:srgbClr val="000000"/>
                </a:solidFill>
                <a:uFill>
                  <a:solidFill>
                    <a:srgbClr val="ffffff"/>
                  </a:solidFill>
                </a:uFill>
                <a:latin typeface="Arial"/>
                <a:ea typeface="Arial"/>
              </a:rPr>
              <a:t>Repérer les compétences du référentiel à développer, et déterminer les activités à mettre en œuvre.</a:t>
            </a:r>
            <a:endParaRPr/>
          </a:p>
          <a:p>
            <a:pPr lvl="1" marL="743040" indent="-285480">
              <a:lnSpc>
                <a:spcPct val="100000"/>
              </a:lnSpc>
              <a:buFont typeface="StarSymbol"/>
              <a:buChar char="-"/>
            </a:pPr>
            <a:r>
              <a:rPr b="1" lang="fr-FR" sz="1800" spc="-1" strike="noStrike">
                <a:solidFill>
                  <a:srgbClr val="000000"/>
                </a:solidFill>
                <a:uFill>
                  <a:solidFill>
                    <a:srgbClr val="ffffff"/>
                  </a:solidFill>
                </a:uFill>
                <a:latin typeface="Arial"/>
                <a:ea typeface="Arial"/>
              </a:rPr>
              <a:t>Rédiger, à partir de ces choix, le contexte professionnel et les situations professionnelles.</a:t>
            </a:r>
            <a:endParaRPr/>
          </a:p>
          <a:p>
            <a:pPr>
              <a:lnSpc>
                <a:spcPct val="100000"/>
              </a:lnSpc>
            </a:pPr>
            <a:r>
              <a:rPr b="1" lang="fr-FR" sz="1800" spc="-1" strike="noStrike">
                <a:solidFill>
                  <a:srgbClr val="000000"/>
                </a:solidFill>
                <a:uFill>
                  <a:solidFill>
                    <a:srgbClr val="ffffff"/>
                  </a:solidFill>
                </a:uFill>
                <a:latin typeface="Arial"/>
                <a:ea typeface="Arial"/>
              </a:rPr>
              <a:t>	</a:t>
            </a:r>
            <a:r>
              <a:rPr lang="fr-FR" sz="1800" spc="-1" strike="noStrike">
                <a:solidFill>
                  <a:srgbClr val="000000"/>
                </a:solidFill>
                <a:uFill>
                  <a:solidFill>
                    <a:srgbClr val="ffffff"/>
                  </a:solidFill>
                </a:uFill>
                <a:latin typeface="Arial"/>
                <a:ea typeface="Arial"/>
              </a:rPr>
              <a:t>-</a:t>
            </a:r>
            <a:r>
              <a:rPr b="1" lang="fr-FR" sz="1800" spc="-1" strike="noStrike">
                <a:solidFill>
                  <a:srgbClr val="000000"/>
                </a:solidFill>
                <a:uFill>
                  <a:solidFill>
                    <a:srgbClr val="ffffff"/>
                  </a:solidFill>
                </a:uFill>
                <a:latin typeface="Arial"/>
                <a:ea typeface="Arial"/>
              </a:rPr>
              <a:t>   Préciser, pour chaque situation professionnelle, les activités demandées à l’élève, les    </a:t>
            </a:r>
            <a:r>
              <a:rPr b="1" lang="fr-FR" sz="1800" spc="-1" strike="noStrike">
                <a:solidFill>
                  <a:srgbClr val="000000"/>
                </a:solidFill>
                <a:uFill>
                  <a:solidFill>
                    <a:srgbClr val="ffffff"/>
                  </a:solidFill>
                </a:uFill>
                <a:latin typeface="Arial"/>
                <a:ea typeface="Arial"/>
              </a:rPr>
              <a:t>	</a:t>
            </a:r>
            <a:r>
              <a:rPr b="1" lang="fr-FR" sz="1800" spc="-1" strike="noStrike">
                <a:solidFill>
                  <a:srgbClr val="000000"/>
                </a:solidFill>
                <a:uFill>
                  <a:solidFill>
                    <a:srgbClr val="ffffff"/>
                  </a:solidFill>
                </a:uFill>
                <a:latin typeface="Arial"/>
                <a:ea typeface="Arial"/>
              </a:rPr>
              <a:t>	</a:t>
            </a:r>
            <a:r>
              <a:rPr b="1" lang="fr-FR" sz="1800" spc="-1" strike="noStrike">
                <a:solidFill>
                  <a:srgbClr val="000000"/>
                </a:solidFill>
                <a:uFill>
                  <a:solidFill>
                    <a:srgbClr val="ffffff"/>
                  </a:solidFill>
                </a:uFill>
                <a:latin typeface="Arial"/>
                <a:ea typeface="Arial"/>
              </a:rPr>
              <a:t>       </a:t>
            </a:r>
            <a:r>
              <a:rPr b="1" lang="fr-FR" sz="1800" spc="-1" strike="noStrike">
                <a:solidFill>
                  <a:srgbClr val="000000"/>
                </a:solidFill>
                <a:uFill>
                  <a:solidFill>
                    <a:srgbClr val="ffffff"/>
                  </a:solidFill>
                </a:uFill>
                <a:latin typeface="Arial"/>
                <a:ea typeface="Arial"/>
              </a:rPr>
              <a:t>	</a:t>
            </a:r>
            <a:r>
              <a:rPr b="1" lang="fr-FR" sz="1800" spc="-1" strike="noStrike">
                <a:solidFill>
                  <a:srgbClr val="000000"/>
                </a:solidFill>
                <a:uFill>
                  <a:solidFill>
                    <a:srgbClr val="ffffff"/>
                  </a:solidFill>
                </a:uFill>
                <a:latin typeface="Arial"/>
                <a:ea typeface="Arial"/>
              </a:rPr>
              <a:t>    compétences à mettre en œuvre et les savoirs associés à mobiliser.</a:t>
            </a:r>
            <a:endParaRPr/>
          </a:p>
          <a:p>
            <a:pPr>
              <a:lnSpc>
                <a:spcPct val="100000"/>
              </a:lnSpc>
            </a:pPr>
            <a:endParaRPr/>
          </a:p>
          <a:p>
            <a:pPr marL="285840" indent="-285480">
              <a:lnSpc>
                <a:spcPct val="100000"/>
              </a:lnSpc>
              <a:buClr>
                <a:srgbClr val="0070c0"/>
              </a:buClr>
              <a:buFont typeface="Arial"/>
              <a:buChar char="•"/>
            </a:pPr>
            <a:r>
              <a:rPr b="1" lang="fr-FR" sz="1800" spc="-1" strike="noStrike" u="sng">
                <a:solidFill>
                  <a:srgbClr val="0070c0"/>
                </a:solidFill>
                <a:uFill>
                  <a:solidFill>
                    <a:srgbClr val="ffffff"/>
                  </a:solidFill>
                </a:uFill>
                <a:latin typeface="Arial"/>
                <a:ea typeface="Arial"/>
              </a:rPr>
              <a:t>Partir d’un contexte professionnel:</a:t>
            </a:r>
            <a:endParaRPr/>
          </a:p>
          <a:p>
            <a:pPr>
              <a:lnSpc>
                <a:spcPct val="100000"/>
              </a:lnSpc>
            </a:pPr>
            <a:endParaRPr/>
          </a:p>
          <a:p>
            <a:pPr lvl="1" marL="743040" indent="-285480">
              <a:lnSpc>
                <a:spcPct val="100000"/>
              </a:lnSpc>
              <a:buFont typeface="StarSymbol"/>
              <a:buChar char="-"/>
            </a:pPr>
            <a:r>
              <a:rPr b="1" lang="fr-FR" sz="1800" spc="-1" strike="noStrike">
                <a:solidFill>
                  <a:srgbClr val="000000"/>
                </a:solidFill>
                <a:uFill>
                  <a:solidFill>
                    <a:srgbClr val="ffffff"/>
                  </a:solidFill>
                </a:uFill>
                <a:latin typeface="Arial"/>
                <a:ea typeface="Arial"/>
              </a:rPr>
              <a:t>Identifier les activités professionnelles à réaliser et construire les situations professionnelles.</a:t>
            </a:r>
            <a:endParaRPr/>
          </a:p>
          <a:p>
            <a:pPr lvl="1" marL="743040" indent="-285480">
              <a:lnSpc>
                <a:spcPct val="100000"/>
              </a:lnSpc>
              <a:buFont typeface="StarSymbol"/>
              <a:buChar char="-"/>
            </a:pPr>
            <a:r>
              <a:rPr b="1" lang="fr-FR" sz="1800" spc="-1" strike="noStrike">
                <a:solidFill>
                  <a:srgbClr val="000000"/>
                </a:solidFill>
                <a:uFill>
                  <a:solidFill>
                    <a:srgbClr val="ffffff"/>
                  </a:solidFill>
                </a:uFill>
                <a:latin typeface="Arial"/>
                <a:ea typeface="Arial"/>
              </a:rPr>
              <a:t>Rédiger ensuite les compétences et les savoirs associés nécessaires pour réaliser les activités. </a:t>
            </a:r>
            <a:endParaRPr/>
          </a:p>
          <a:p>
            <a:pPr>
              <a:lnSpc>
                <a:spcPct val="100000"/>
              </a:lnSpc>
            </a:pP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4"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85" name="Image 4" descr=""/>
          <p:cNvPicPr/>
          <p:nvPr/>
        </p:nvPicPr>
        <p:blipFill>
          <a:blip r:embed="rId1"/>
          <a:stretch/>
        </p:blipFill>
        <p:spPr>
          <a:xfrm>
            <a:off x="265320" y="144720"/>
            <a:ext cx="1288440" cy="1182240"/>
          </a:xfrm>
          <a:prstGeom prst="rect">
            <a:avLst/>
          </a:prstGeom>
          <a:ln>
            <a:noFill/>
          </a:ln>
        </p:spPr>
      </p:pic>
      <p:pic>
        <p:nvPicPr>
          <p:cNvPr id="86" name="Picture 2" descr=""/>
          <p:cNvPicPr/>
          <p:nvPr/>
        </p:nvPicPr>
        <p:blipFill>
          <a:blip r:embed="rId2"/>
          <a:srcRect l="27667" t="9234" r="7165" b="11326"/>
          <a:stretch/>
        </p:blipFill>
        <p:spPr>
          <a:xfrm>
            <a:off x="2318040" y="1470600"/>
            <a:ext cx="7071480" cy="5387040"/>
          </a:xfrm>
          <a:prstGeom prst="rect">
            <a:avLst/>
          </a:prstGeom>
          <a:ln w="936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88" name="Image 4" descr=""/>
          <p:cNvPicPr/>
          <p:nvPr/>
        </p:nvPicPr>
        <p:blipFill>
          <a:blip r:embed="rId1"/>
          <a:stretch/>
        </p:blipFill>
        <p:spPr>
          <a:xfrm>
            <a:off x="265320" y="144720"/>
            <a:ext cx="1288440" cy="1182240"/>
          </a:xfrm>
          <a:prstGeom prst="rect">
            <a:avLst/>
          </a:prstGeom>
          <a:ln>
            <a:noFill/>
          </a:ln>
        </p:spPr>
      </p:pic>
      <p:sp>
        <p:nvSpPr>
          <p:cNvPr id="89" name="CustomShape 2"/>
          <p:cNvSpPr/>
          <p:nvPr/>
        </p:nvSpPr>
        <p:spPr>
          <a:xfrm>
            <a:off x="146160" y="1327320"/>
            <a:ext cx="459756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z="1800" spc="-1" strike="noStrike" u="sng">
                <a:solidFill>
                  <a:srgbClr val="262626"/>
                </a:solidFill>
                <a:uFill>
                  <a:solidFill>
                    <a:srgbClr val="ffffff"/>
                  </a:solidFill>
                </a:uFill>
                <a:latin typeface="ArialMT"/>
              </a:rPr>
              <a:t>Extrait de vos référentiels : </a:t>
            </a:r>
            <a:r>
              <a:rPr b="1" lang="fr-FR" sz="1800" spc="-1" strike="noStrike" u="sng">
                <a:solidFill>
                  <a:srgbClr val="ff0000"/>
                </a:solidFill>
                <a:uFill>
                  <a:solidFill>
                    <a:srgbClr val="ffffff"/>
                  </a:solidFill>
                </a:uFill>
                <a:latin typeface="ArialMT"/>
              </a:rPr>
              <a:t>CAP Cuisine </a:t>
            </a:r>
            <a:endParaRPr/>
          </a:p>
        </p:txBody>
      </p:sp>
      <p:pic>
        <p:nvPicPr>
          <p:cNvPr id="90" name="Image 3" descr=""/>
          <p:cNvPicPr/>
          <p:nvPr/>
        </p:nvPicPr>
        <p:blipFill>
          <a:blip r:embed="rId2"/>
          <a:srcRect l="3993" t="0" r="5715" b="0"/>
          <a:stretch/>
        </p:blipFill>
        <p:spPr>
          <a:xfrm>
            <a:off x="1893960" y="1780920"/>
            <a:ext cx="8128440" cy="49755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2085840" y="144720"/>
            <a:ext cx="9643680" cy="1445040"/>
          </a:xfrm>
          <a:prstGeom prst="rect">
            <a:avLst/>
          </a:prstGeom>
          <a:noFill/>
          <a:ln>
            <a:noFill/>
          </a:ln>
        </p:spPr>
        <p:txBody>
          <a:bodyPr anchor="b"/>
          <a:p>
            <a:pPr>
              <a:lnSpc>
                <a:spcPct val="100000"/>
              </a:lnSpc>
            </a:pPr>
            <a:r>
              <a:rPr b="1" lang="fr-FR" sz="3600" spc="-1" strike="noStrike">
                <a:solidFill>
                  <a:srgbClr val="9fdbe7"/>
                </a:solidFill>
                <a:uFill>
                  <a:solidFill>
                    <a:srgbClr val="ffffff"/>
                  </a:solidFill>
                </a:uFill>
                <a:latin typeface="Corbel"/>
              </a:rPr>
              <a:t>L’approche par compétence (APC) : </a:t>
            </a:r>
            <a:endParaRPr/>
          </a:p>
          <a:p>
            <a:pPr>
              <a:lnSpc>
                <a:spcPct val="100000"/>
              </a:lnSpc>
            </a:pPr>
            <a:r>
              <a:rPr b="1" lang="fr-FR" sz="3600" spc="-1" strike="noStrike">
                <a:solidFill>
                  <a:srgbClr val="9fdbe7"/>
                </a:solidFill>
                <a:uFill>
                  <a:solidFill>
                    <a:srgbClr val="ffffff"/>
                  </a:solidFill>
                </a:uFill>
                <a:latin typeface="Corbel"/>
              </a:rPr>
              <a:t>                                                      </a:t>
            </a:r>
            <a:r>
              <a:rPr b="1" lang="fr-FR" sz="3600" spc="-1" strike="noStrike">
                <a:solidFill>
                  <a:srgbClr val="9fdbe7"/>
                </a:solidFill>
                <a:uFill>
                  <a:solidFill>
                    <a:srgbClr val="ffffff"/>
                  </a:solidFill>
                </a:uFill>
                <a:latin typeface="Corbel"/>
              </a:rPr>
              <a:t>Définition et principes   </a:t>
            </a:r>
            <a:endParaRPr/>
          </a:p>
        </p:txBody>
      </p:sp>
      <p:pic>
        <p:nvPicPr>
          <p:cNvPr id="92" name="Image 4" descr=""/>
          <p:cNvPicPr/>
          <p:nvPr/>
        </p:nvPicPr>
        <p:blipFill>
          <a:blip r:embed="rId1"/>
          <a:stretch/>
        </p:blipFill>
        <p:spPr>
          <a:xfrm>
            <a:off x="265320" y="144720"/>
            <a:ext cx="1288440" cy="1182240"/>
          </a:xfrm>
          <a:prstGeom prst="rect">
            <a:avLst/>
          </a:prstGeom>
          <a:ln>
            <a:noFill/>
          </a:ln>
        </p:spPr>
      </p:pic>
      <p:sp>
        <p:nvSpPr>
          <p:cNvPr id="93" name="CustomShape 2"/>
          <p:cNvSpPr/>
          <p:nvPr/>
        </p:nvSpPr>
        <p:spPr>
          <a:xfrm>
            <a:off x="37800" y="1327320"/>
            <a:ext cx="7459200" cy="913320"/>
          </a:xfrm>
          <a:prstGeom prst="rect">
            <a:avLst/>
          </a:prstGeom>
          <a:noFill/>
          <a:ln>
            <a:noFill/>
          </a:ln>
        </p:spPr>
        <p:style>
          <a:lnRef idx="0"/>
          <a:fillRef idx="0"/>
          <a:effectRef idx="0"/>
          <a:fontRef idx="minor"/>
        </p:style>
        <p:txBody>
          <a:bodyPr lIns="90000" rIns="90000" tIns="45000" bIns="45000"/>
          <a:p>
            <a:pPr>
              <a:lnSpc>
                <a:spcPct val="100000"/>
              </a:lnSpc>
            </a:pPr>
            <a:r>
              <a:rPr b="1" lang="fr-FR" sz="1800" spc="-1" strike="noStrike" u="sng">
                <a:solidFill>
                  <a:srgbClr val="ff0000"/>
                </a:solidFill>
                <a:uFill>
                  <a:solidFill>
                    <a:srgbClr val="ffffff"/>
                  </a:solidFill>
                </a:uFill>
                <a:latin typeface="ArialMT"/>
              </a:rPr>
              <a:t>BP Arts de la cuisine :</a:t>
            </a:r>
            <a:endParaRPr/>
          </a:p>
          <a:p>
            <a:pPr>
              <a:lnSpc>
                <a:spcPct val="100000"/>
              </a:lnSpc>
            </a:pPr>
            <a:endParaRPr/>
          </a:p>
          <a:p>
            <a:pPr>
              <a:lnSpc>
                <a:spcPct val="100000"/>
              </a:lnSpc>
            </a:pPr>
            <a:endParaRPr/>
          </a:p>
        </p:txBody>
      </p:sp>
      <p:pic>
        <p:nvPicPr>
          <p:cNvPr id="94" name="Image 1" descr=""/>
          <p:cNvPicPr/>
          <p:nvPr/>
        </p:nvPicPr>
        <p:blipFill>
          <a:blip r:embed="rId2"/>
          <a:stretch/>
        </p:blipFill>
        <p:spPr>
          <a:xfrm>
            <a:off x="1903320" y="1759320"/>
            <a:ext cx="8051040" cy="501516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Profondeur</Template>
  <TotalTime>406</TotalTime>
  <Application>LibreOffice/5.0.2.2$Windows_x86 LibreOffice_project/37b43f919e4de5eeaca9b9755ed688758a8251fe</Application>
  <Paragraphs>88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2016-11-09T20:06:22Z</dcterms:created>
  <dc:creator>aurelie pelletey</dc:creator>
  <dc:language>fr-FR</dc:language>
  <cp:lastModifiedBy>Martin Samuel</cp:lastModifiedBy>
  <dcterms:modified xsi:type="dcterms:W3CDTF">2017-02-15T22:49:13Z</dcterms:modified>
  <cp:revision>48</cp:revision>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