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7"/>
  </p:handout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1FB"/>
    <a:srgbClr val="B991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0F86C-90A7-4880-8381-7A6816D1D2ED}" type="datetimeFigureOut">
              <a:rPr lang="fr-FR" smtClean="0"/>
              <a:t>19/01/2015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A009E-8DAA-4444-BBB5-4B70866E65E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98351D4-183D-42F4-A54D-28F2E9187D7E}" type="datetimeFigureOut">
              <a:rPr lang="fr-FR" smtClean="0"/>
              <a:pPr/>
              <a:t>19/01/2015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07D5500-7722-4F12-B676-91EA3BE003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51D4-183D-42F4-A54D-28F2E9187D7E}" type="datetimeFigureOut">
              <a:rPr lang="fr-FR" smtClean="0"/>
              <a:pPr/>
              <a:t>19/01/2015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500-7722-4F12-B676-91EA3BE003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51D4-183D-42F4-A54D-28F2E9187D7E}" type="datetimeFigureOut">
              <a:rPr lang="fr-FR" smtClean="0"/>
              <a:pPr/>
              <a:t>19/01/2015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500-7722-4F12-B676-91EA3BE003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98351D4-183D-42F4-A54D-28F2E9187D7E}" type="datetimeFigureOut">
              <a:rPr lang="fr-FR" smtClean="0"/>
              <a:pPr/>
              <a:t>19/01/2015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500-7722-4F12-B676-91EA3BE003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98351D4-183D-42F4-A54D-28F2E9187D7E}" type="datetimeFigureOut">
              <a:rPr lang="fr-FR" smtClean="0"/>
              <a:pPr/>
              <a:t>19/01/2015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07D5500-7722-4F12-B676-91EA3BE003E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98351D4-183D-42F4-A54D-28F2E9187D7E}" type="datetimeFigureOut">
              <a:rPr lang="fr-FR" smtClean="0"/>
              <a:pPr/>
              <a:t>19/01/2015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07D5500-7722-4F12-B676-91EA3BE003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98351D4-183D-42F4-A54D-28F2E9187D7E}" type="datetimeFigureOut">
              <a:rPr lang="fr-FR" smtClean="0"/>
              <a:pPr/>
              <a:t>19/01/2015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07D5500-7722-4F12-B676-91EA3BE003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51D4-183D-42F4-A54D-28F2E9187D7E}" type="datetimeFigureOut">
              <a:rPr lang="fr-FR" smtClean="0"/>
              <a:pPr/>
              <a:t>19/01/2015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500-7722-4F12-B676-91EA3BE003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98351D4-183D-42F4-A54D-28F2E9187D7E}" type="datetimeFigureOut">
              <a:rPr lang="fr-FR" smtClean="0"/>
              <a:pPr/>
              <a:t>19/01/2015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07D5500-7722-4F12-B676-91EA3BE003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98351D4-183D-42F4-A54D-28F2E9187D7E}" type="datetimeFigureOut">
              <a:rPr lang="fr-FR" smtClean="0"/>
              <a:pPr/>
              <a:t>19/01/2015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07D5500-7722-4F12-B676-91EA3BE003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98351D4-183D-42F4-A54D-28F2E9187D7E}" type="datetimeFigureOut">
              <a:rPr lang="fr-FR" smtClean="0"/>
              <a:pPr/>
              <a:t>19/01/2015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07D5500-7722-4F12-B676-91EA3BE003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98351D4-183D-42F4-A54D-28F2E9187D7E}" type="datetimeFigureOut">
              <a:rPr lang="fr-FR" smtClean="0"/>
              <a:pPr/>
              <a:t>19/01/2015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07D5500-7722-4F12-B676-91EA3BE003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o.justice.gouv.f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o.justice.gouv.f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synth&#232;se%20JUSTICE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o.justice.gouv.fr/index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Sch&#233;ma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cuments\pierre\S&#233;quence%201%20MAURIENNE\Video%20justice\organisation%20justice.wmv" TargetMode="External"/><Relationship Id="rId1" Type="http://schemas.openxmlformats.org/officeDocument/2006/relationships/video" Target="file:///D:\Documents\pierre\S&#233;quence%201%20MAURIENNE\Video%20justice\Les%20principes%20de%20la%20justice%20et%20le%20fonctionnement%20d'une%20audience.wmv" TargetMode="External"/><Relationship Id="rId6" Type="http://schemas.openxmlformats.org/officeDocument/2006/relationships/hyperlink" Target="file:///D:\Documents\pierre\S&#233;quence%201%20MAURIENNE\Sch&#233;ma.doc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video" Target="file:///D:\Documents\pierre\S&#233;quence%201%20MAURIENNE\Video%20justice\Juridictions%20civiles\tribunal%20grande%20instance.wmv" TargetMode="External"/><Relationship Id="rId7" Type="http://schemas.openxmlformats.org/officeDocument/2006/relationships/image" Target="../media/image5.png"/><Relationship Id="rId2" Type="http://schemas.openxmlformats.org/officeDocument/2006/relationships/video" Target="file:///D:\Documents\pierre\S&#233;quence%201%20MAURIENNE\Video%20justice\Juridictions%20civiles\justirama%20tribunal%20commerce.wmv" TargetMode="External"/><Relationship Id="rId1" Type="http://schemas.openxmlformats.org/officeDocument/2006/relationships/video" Target="file:///D:\Documents\pierre\S&#233;quence%201%20MAURIENNE\Video%20justice\Juridictions%20civiles\conseil%20prudhommes.wmv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hyperlink" Target="file:///D:\Documents\pierre\S&#233;quence%201%20MAURIENNE\Sch&#233;ma.docx" TargetMode="External"/><Relationship Id="rId4" Type="http://schemas.openxmlformats.org/officeDocument/2006/relationships/video" Target="file:///D:\Documents\pierre\S&#233;quence%201%20MAURIENNE\Video%20justice\Juridictions%20civiles\tribunal%20instance.wmv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D:\Documents\pierre\S&#233;quence%201%20MAURIENNE\Sch&#233;ma.docx" TargetMode="External"/><Relationship Id="rId3" Type="http://schemas.openxmlformats.org/officeDocument/2006/relationships/video" Target="file:///D:\Documents\pierre\S&#233;quence%201%20MAURIENNE\Video%20justice\Juridictions%20penales\tribunal%20correctionnel%20V2.wmv" TargetMode="External"/><Relationship Id="rId7" Type="http://schemas.openxmlformats.org/officeDocument/2006/relationships/image" Target="../media/image10.png"/><Relationship Id="rId2" Type="http://schemas.openxmlformats.org/officeDocument/2006/relationships/video" Target="file:///D:\Documents\pierre\S&#233;quence%201%20MAURIENNE\Video%20justice\Juridictions%20penales\justirama%20tribunal%20police.wmv" TargetMode="External"/><Relationship Id="rId1" Type="http://schemas.openxmlformats.org/officeDocument/2006/relationships/video" Target="file:///D:\Documents\pierre\S&#233;quence%201%20MAURIENNE\Video%20justice\Juridictions%20penales\cour%20assises%20V3.wm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L’ORGANISATION JUDICIARE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Les principes de la justice – Les juridictions Le personnel de la justice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l’aide des docs A et B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compléter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tableau ci-après.</a:t>
            </a:r>
            <a:endParaRPr lang="fr-FR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099" t="27570" r="18156" b="39914"/>
          <a:stretch>
            <a:fillRect/>
          </a:stretch>
        </p:blipFill>
        <p:spPr bwMode="auto">
          <a:xfrm>
            <a:off x="467544" y="980728"/>
            <a:ext cx="80648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7847" t="24160" r="61226" b="43084"/>
          <a:stretch>
            <a:fillRect/>
          </a:stretch>
        </p:blipFill>
        <p:spPr bwMode="auto">
          <a:xfrm>
            <a:off x="755576" y="3826246"/>
            <a:ext cx="3531638" cy="298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6587" t="57019" r="61226" b="11556"/>
          <a:stretch>
            <a:fillRect/>
          </a:stretch>
        </p:blipFill>
        <p:spPr bwMode="auto">
          <a:xfrm>
            <a:off x="4716016" y="3861048"/>
            <a:ext cx="36724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395536" y="908720"/>
          <a:ext cx="8229599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2427717"/>
                <a:gridCol w="2427717"/>
                <a:gridCol w="2427717"/>
              </a:tblGrid>
              <a:tr h="10266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 d’infraction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Litige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Tribunal</a:t>
                      </a:r>
                      <a:r>
                        <a:rPr lang="fr-FR" baseline="0" dirty="0" smtClean="0"/>
                        <a:t> compétent</a:t>
                      </a:r>
                      <a:endParaRPr lang="fr-FR" dirty="0"/>
                    </a:p>
                  </a:txBody>
                  <a:tcPr anchor="ctr"/>
                </a:tc>
              </a:tr>
              <a:tr h="71698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1698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1698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1698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1698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1698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II. Les métiers de la Justice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507288" cy="48980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Surfer </a:t>
            </a:r>
            <a:r>
              <a:rPr lang="fr-FR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sur le site </a:t>
            </a:r>
            <a:r>
              <a:rPr lang="fr-FR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http://www.ado.justice.gouv.fr/</a:t>
            </a:r>
            <a:r>
              <a:rPr lang="fr-FR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qui </a:t>
            </a:r>
          </a:p>
          <a:p>
            <a:pPr>
              <a:buNone/>
            </a:pPr>
            <a:r>
              <a:rPr lang="fr-FR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présente </a:t>
            </a:r>
            <a:r>
              <a:rPr lang="fr-FR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acteurs de la justice : </a:t>
            </a:r>
          </a:p>
          <a:p>
            <a:pPr>
              <a:buNone/>
            </a:pPr>
            <a:r>
              <a:rPr lang="fr-FR" dirty="0" smtClean="0"/>
              <a:t> </a:t>
            </a:r>
          </a:p>
          <a:p>
            <a:r>
              <a:rPr lang="fr-FR" dirty="0" smtClean="0"/>
              <a:t>Le juge d’instruction</a:t>
            </a:r>
          </a:p>
          <a:p>
            <a:r>
              <a:rPr lang="fr-FR" dirty="0" smtClean="0"/>
              <a:t>Le juge d’instance</a:t>
            </a:r>
          </a:p>
          <a:p>
            <a:r>
              <a:rPr lang="fr-FR" dirty="0" smtClean="0"/>
              <a:t>Juge des enfants</a:t>
            </a:r>
          </a:p>
          <a:p>
            <a:r>
              <a:rPr lang="fr-FR" dirty="0" smtClean="0"/>
              <a:t>Juge aux affaires familiales</a:t>
            </a:r>
          </a:p>
          <a:p>
            <a:r>
              <a:rPr lang="fr-FR" dirty="0" smtClean="0"/>
              <a:t>Juge de proximité</a:t>
            </a:r>
          </a:p>
          <a:p>
            <a:r>
              <a:rPr lang="fr-FR" dirty="0" smtClean="0"/>
              <a:t>Juge de l’application des peines</a:t>
            </a:r>
          </a:p>
          <a:p>
            <a:r>
              <a:rPr lang="fr-FR" dirty="0" smtClean="0"/>
              <a:t>Substitut du procureur</a:t>
            </a:r>
          </a:p>
          <a:p>
            <a:r>
              <a:rPr lang="fr-FR" dirty="0" smtClean="0"/>
              <a:t>Greffier</a:t>
            </a:r>
          </a:p>
          <a:p>
            <a:r>
              <a:rPr lang="fr-FR" dirty="0" smtClean="0"/>
              <a:t>Directeur des services pénitentiaires</a:t>
            </a:r>
          </a:p>
          <a:p>
            <a:r>
              <a:rPr lang="fr-FR" dirty="0" smtClean="0"/>
              <a:t>Éducateur de la PJJ</a:t>
            </a:r>
          </a:p>
          <a:p>
            <a:r>
              <a:rPr lang="fr-FR" dirty="0" smtClean="0"/>
              <a:t>Conseiller d’insertion et de probation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Faire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 tableau  avec quatre des métiers au choix, selon les consignes ci-dessous :</a:t>
            </a:r>
            <a:endParaRPr lang="fr-FR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fr-FR" dirty="0" smtClean="0"/>
          </a:p>
          <a:p>
            <a:r>
              <a:rPr lang="fr-FR" sz="2000" dirty="0" smtClean="0"/>
              <a:t>Nom du métier / Nom de la personne </a:t>
            </a:r>
          </a:p>
          <a:p>
            <a:r>
              <a:rPr lang="fr-FR" sz="2000" dirty="0" smtClean="0"/>
              <a:t>Ordre judiciaire : civil ou pénal ?</a:t>
            </a:r>
          </a:p>
          <a:p>
            <a:r>
              <a:rPr lang="fr-FR" sz="2000" dirty="0" smtClean="0"/>
              <a:t>Ses missions (en détail)</a:t>
            </a:r>
          </a:p>
          <a:p>
            <a:r>
              <a:rPr lang="fr-FR" sz="2000" dirty="0" smtClean="0"/>
              <a:t>Situations présentées (quoi, où, avec qui ?)</a:t>
            </a:r>
          </a:p>
          <a:p>
            <a:r>
              <a:rPr lang="fr-FR" sz="2000" dirty="0" smtClean="0"/>
              <a:t>Avec quelles autres personnes travaille-t-il / elle ?</a:t>
            </a:r>
          </a:p>
          <a:p>
            <a:r>
              <a:rPr lang="fr-FR" sz="2000" dirty="0" smtClean="0"/>
              <a:t>Compétences et qualités nécessaires</a:t>
            </a:r>
          </a:p>
          <a:p>
            <a:r>
              <a:rPr lang="fr-FR" sz="2000" dirty="0" smtClean="0"/>
              <a:t>Formation</a:t>
            </a:r>
          </a:p>
          <a:p>
            <a:pPr>
              <a:buNone/>
            </a:pPr>
            <a:endParaRPr lang="fr-FR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11560" y="4797152"/>
            <a:ext cx="7679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D16349"/>
              </a:buClr>
              <a:buSzPct val="80000"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Pour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vocabulaire particulier ,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rechercher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définition sur le site Ado-justice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http://www.ado.justice.gouv.fr/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IV- </a:t>
            </a:r>
            <a:r>
              <a:rPr lang="fr-FR" b="1" dirty="0" err="1" smtClean="0"/>
              <a:t>Synthese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Compléter et imprimer la synthèse.</a:t>
            </a:r>
          </a:p>
          <a:p>
            <a:endParaRPr lang="fr-FR" dirty="0" smtClean="0"/>
          </a:p>
          <a:p>
            <a:r>
              <a:rPr lang="fr-FR" sz="2000" dirty="0" smtClean="0">
                <a:hlinkClick r:id="rId2" action="ppaction://hlinkfile"/>
              </a:rPr>
              <a:t>Synthèse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99032"/>
          </a:xfrm>
        </p:spPr>
        <p:txBody>
          <a:bodyPr/>
          <a:lstStyle/>
          <a:p>
            <a:r>
              <a:rPr lang="fr-FR" b="1" dirty="0" smtClean="0"/>
              <a:t>III. Illustrations et Petits jeux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536" t="55869" r="11905" b="4756"/>
          <a:stretch>
            <a:fillRect/>
          </a:stretch>
        </p:blipFill>
        <p:spPr bwMode="auto">
          <a:xfrm>
            <a:off x="179512" y="4005064"/>
            <a:ext cx="53285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9845" t="39920" r="46608" b="35720"/>
          <a:stretch>
            <a:fillRect/>
          </a:stretch>
        </p:blipFill>
        <p:spPr bwMode="auto">
          <a:xfrm>
            <a:off x="3635896" y="4653136"/>
            <a:ext cx="51125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3568" y="134076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D16349"/>
              </a:buClr>
              <a:buSzPct val="80000"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A- Une visite au palais de justice et la participation à une audience en correctionnel peuvent  être programmées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63691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D16349"/>
              </a:buClr>
              <a:buSzPct val="80000"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B-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Jouer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à reconstituer une salle d’audience et 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tester les connaissances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sur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http://www.ado.justice.gouv.fr/index.php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Compétences acquises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Appréhender les ordres judiciaires</a:t>
            </a:r>
          </a:p>
          <a:p>
            <a:endParaRPr lang="fr-FR" dirty="0" smtClean="0"/>
          </a:p>
          <a:p>
            <a:pPr lvl="0"/>
            <a:r>
              <a:rPr lang="fr-FR" dirty="0" smtClean="0"/>
              <a:t>Identifier les juridictions et leurs compétences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Connaître les acteurs de la justice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 </a:t>
            </a:r>
            <a:r>
              <a:rPr lang="fr-FR" b="1" dirty="0" smtClean="0"/>
              <a:t>I. L’Organisation judiciaire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996952"/>
            <a:ext cx="2952328" cy="33843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dirty="0" smtClean="0"/>
              <a:t>1er degré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degré</a:t>
            </a:r>
          </a:p>
          <a:p>
            <a:r>
              <a:rPr lang="fr-FR" dirty="0" smtClean="0"/>
              <a:t>Pourvoi en cassation</a:t>
            </a:r>
          </a:p>
          <a:p>
            <a:r>
              <a:rPr lang="fr-FR" dirty="0" smtClean="0"/>
              <a:t>Conseil d’État</a:t>
            </a:r>
          </a:p>
          <a:p>
            <a:r>
              <a:rPr lang="fr-FR" dirty="0" smtClean="0"/>
              <a:t>Contraventions</a:t>
            </a:r>
          </a:p>
          <a:p>
            <a:r>
              <a:rPr lang="fr-FR" dirty="0" smtClean="0"/>
              <a:t>Cour administrative d’appel</a:t>
            </a:r>
          </a:p>
          <a:p>
            <a:r>
              <a:rPr lang="fr-FR" dirty="0" smtClean="0"/>
              <a:t>Cour d’appel</a:t>
            </a:r>
          </a:p>
          <a:p>
            <a:r>
              <a:rPr lang="fr-FR" dirty="0" smtClean="0"/>
              <a:t>Cour d’assises</a:t>
            </a:r>
          </a:p>
          <a:p>
            <a:r>
              <a:rPr lang="fr-FR" dirty="0" smtClean="0"/>
              <a:t>Cour de cassation</a:t>
            </a:r>
          </a:p>
          <a:p>
            <a:r>
              <a:rPr lang="fr-FR" dirty="0" smtClean="0"/>
              <a:t>Crimes</a:t>
            </a:r>
          </a:p>
          <a:p>
            <a:r>
              <a:rPr lang="fr-FR" dirty="0" smtClean="0"/>
              <a:t>Délits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211960" y="3330623"/>
            <a:ext cx="45720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1700" dirty="0" smtClean="0"/>
              <a:t>Infraction (à la loi)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1700" dirty="0" smtClean="0"/>
              <a:t>Justice administrative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1700" dirty="0" smtClean="0"/>
              <a:t>Tribunal correctionnel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1700" dirty="0" smtClean="0"/>
              <a:t>Tribunal de Grande Instance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1700" dirty="0" smtClean="0"/>
              <a:t>Tribunal d’Instance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1700" dirty="0" smtClean="0"/>
              <a:t>Tribunal administratif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1700" dirty="0" smtClean="0"/>
              <a:t>Tribunal de police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1700" dirty="0" smtClean="0"/>
              <a:t>Tribunal de commerce 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1700" dirty="0" smtClean="0"/>
              <a:t>Conseil des prud’hommes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1700" dirty="0" smtClean="0"/>
              <a:t>Justice pénale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1700" dirty="0" smtClean="0"/>
              <a:t>Justice civile</a:t>
            </a:r>
          </a:p>
          <a:p>
            <a:r>
              <a:rPr lang="fr-FR" dirty="0" smtClean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1484784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Placer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mots suivants sur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 action="ppaction://hlinkfile"/>
              </a:rPr>
              <a:t>LE SCHEMA DE L’OGANISATION JUDICIAIRE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à l’aide des vidéos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à visionner dans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diapos suivantes :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A- Les ordres de juridiction </a:t>
            </a:r>
            <a:endParaRPr lang="fr-FR" b="1" dirty="0"/>
          </a:p>
        </p:txBody>
      </p:sp>
      <p:pic>
        <p:nvPicPr>
          <p:cNvPr id="6" name="Les principes de la justice et le fonctionnement d'une audienc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2492896"/>
            <a:ext cx="3648405" cy="2736304"/>
          </a:xfrm>
          <a:prstGeom prst="rect">
            <a:avLst/>
          </a:prstGeom>
        </p:spPr>
      </p:pic>
      <p:pic>
        <p:nvPicPr>
          <p:cNvPr id="7" name="organisation justic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283968" y="2708920"/>
            <a:ext cx="4608512" cy="2592288"/>
          </a:xfrm>
          <a:prstGeom prst="rect">
            <a:avLst/>
          </a:prstGeom>
        </p:spPr>
      </p:pic>
      <p:sp>
        <p:nvSpPr>
          <p:cNvPr id="8" name="Bouton d'action : Document 7">
            <a:hlinkClick r:id="rId6" action="ppaction://hlinkfile" highlightClick="1"/>
          </p:cNvPr>
          <p:cNvSpPr/>
          <p:nvPr/>
        </p:nvSpPr>
        <p:spPr>
          <a:xfrm>
            <a:off x="7740352" y="1412776"/>
            <a:ext cx="720080" cy="64807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schéma</a:t>
            </a:r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B- Juridictions </a:t>
            </a:r>
            <a:r>
              <a:rPr lang="fr-FR" b="1" dirty="0" smtClean="0"/>
              <a:t>civiles</a:t>
            </a:r>
            <a:endParaRPr lang="fr-FR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09600" y="2035208"/>
            <a:ext cx="3034680" cy="284233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seil prudhomme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1556792"/>
            <a:ext cx="3912096" cy="2200554"/>
          </a:xfrm>
          <a:prstGeom prst="rect">
            <a:avLst/>
          </a:prstGeom>
        </p:spPr>
      </p:pic>
      <p:pic>
        <p:nvPicPr>
          <p:cNvPr id="10" name="justirama tribunal commerc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99992" y="1556792"/>
            <a:ext cx="3912096" cy="2200554"/>
          </a:xfrm>
          <a:prstGeom prst="rect">
            <a:avLst/>
          </a:prstGeom>
        </p:spPr>
      </p:pic>
      <p:pic>
        <p:nvPicPr>
          <p:cNvPr id="15" name="tribunal grande instance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251520" y="4005064"/>
            <a:ext cx="4104456" cy="2308757"/>
          </a:xfrm>
          <a:prstGeom prst="rect">
            <a:avLst/>
          </a:prstGeom>
        </p:spPr>
      </p:pic>
      <p:pic>
        <p:nvPicPr>
          <p:cNvPr id="16" name="tribunal instance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4572000" y="4077072"/>
            <a:ext cx="4328142" cy="2434580"/>
          </a:xfrm>
          <a:prstGeom prst="rect">
            <a:avLst/>
          </a:prstGeom>
        </p:spPr>
      </p:pic>
      <p:sp>
        <p:nvSpPr>
          <p:cNvPr id="8" name="Bouton d'action : Document 7">
            <a:hlinkClick r:id="rId10" action="ppaction://hlinkfile" highlightClick="1"/>
          </p:cNvPr>
          <p:cNvSpPr/>
          <p:nvPr/>
        </p:nvSpPr>
        <p:spPr>
          <a:xfrm>
            <a:off x="7812360" y="764704"/>
            <a:ext cx="720080" cy="64807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schéma</a:t>
            </a:r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B- (suite) Juridictions </a:t>
            </a:r>
            <a:r>
              <a:rPr lang="fr-FR" b="1" dirty="0" smtClean="0"/>
              <a:t>pénales</a:t>
            </a:r>
            <a:endParaRPr lang="fr-FR" b="1" dirty="0"/>
          </a:p>
        </p:txBody>
      </p:sp>
      <p:pic>
        <p:nvPicPr>
          <p:cNvPr id="7" name="cour assises V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95736" y="1412776"/>
            <a:ext cx="4392488" cy="2470775"/>
          </a:xfrm>
          <a:prstGeom prst="rect">
            <a:avLst/>
          </a:prstGeom>
        </p:spPr>
      </p:pic>
      <p:pic>
        <p:nvPicPr>
          <p:cNvPr id="11" name="justirama tribunal polic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79512" y="4149080"/>
            <a:ext cx="4320480" cy="2430270"/>
          </a:xfrm>
          <a:prstGeom prst="rect">
            <a:avLst/>
          </a:prstGeom>
        </p:spPr>
      </p:pic>
      <p:pic>
        <p:nvPicPr>
          <p:cNvPr id="12" name="tribunal correctionnel V2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4708353" y="4149080"/>
            <a:ext cx="4328143" cy="2434580"/>
          </a:xfrm>
          <a:prstGeom prst="rect">
            <a:avLst/>
          </a:prstGeom>
        </p:spPr>
      </p:pic>
      <p:sp>
        <p:nvSpPr>
          <p:cNvPr id="6" name="Bouton d'action : Document 5">
            <a:hlinkClick r:id="rId8" action="ppaction://hlinkfile" highlightClick="1"/>
          </p:cNvPr>
          <p:cNvSpPr/>
          <p:nvPr/>
        </p:nvSpPr>
        <p:spPr>
          <a:xfrm>
            <a:off x="7740352" y="1412776"/>
            <a:ext cx="720080" cy="64807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schéma</a:t>
            </a:r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75252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fr-FR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Répondre </a:t>
            </a:r>
            <a:r>
              <a:rPr lang="fr-FR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aux questions toujours à l’aide des vidéos. </a:t>
            </a:r>
            <a:r>
              <a:rPr lang="fr-FR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Utiliser </a:t>
            </a:r>
            <a:r>
              <a:rPr lang="fr-FR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traitement de texte pour réaliser ce </a:t>
            </a:r>
            <a:r>
              <a:rPr lang="fr-FR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travail</a:t>
            </a:r>
            <a:r>
              <a:rPr lang="fr-FR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fr-FR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Rendre </a:t>
            </a:r>
            <a:r>
              <a:rPr lang="fr-FR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 travail de qualité </a:t>
            </a:r>
            <a:r>
              <a:rPr lang="fr-FR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professionnelle.</a:t>
            </a:r>
            <a:endParaRPr lang="fr-FR" sz="6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endParaRPr lang="fr-FR" dirty="0" smtClean="0"/>
          </a:p>
          <a:p>
            <a:pPr lvl="0">
              <a:buNone/>
            </a:pPr>
            <a:endParaRPr lang="fr-FR" dirty="0" smtClean="0"/>
          </a:p>
          <a:p>
            <a:r>
              <a:rPr lang="fr-FR" sz="7200" dirty="0" smtClean="0"/>
              <a:t>Quelle est la mission de la justice pénale ?</a:t>
            </a:r>
          </a:p>
          <a:p>
            <a:pPr>
              <a:buNone/>
            </a:pPr>
            <a:endParaRPr lang="fr-FR" sz="7200" dirty="0" smtClean="0"/>
          </a:p>
          <a:p>
            <a:r>
              <a:rPr lang="fr-FR" sz="7200" dirty="0" smtClean="0"/>
              <a:t>Quels tribunaux jugent les infractions à la loi ?</a:t>
            </a:r>
          </a:p>
          <a:p>
            <a:pPr>
              <a:buNone/>
            </a:pPr>
            <a:endParaRPr lang="fr-FR" sz="7200" dirty="0" smtClean="0"/>
          </a:p>
          <a:p>
            <a:r>
              <a:rPr lang="fr-FR" sz="7200" dirty="0" smtClean="0"/>
              <a:t>Quelle est la mission de la justice civile ?</a:t>
            </a:r>
          </a:p>
          <a:p>
            <a:pPr>
              <a:buNone/>
            </a:pPr>
            <a:endParaRPr lang="fr-FR" sz="7200" dirty="0" smtClean="0"/>
          </a:p>
          <a:p>
            <a:r>
              <a:rPr lang="fr-FR" sz="7200" dirty="0" smtClean="0"/>
              <a:t>Quels tribunaux jugent les litiges entre particuliers</a:t>
            </a:r>
          </a:p>
          <a:p>
            <a:pPr>
              <a:buNone/>
            </a:pPr>
            <a:endParaRPr lang="fr-FR" sz="7200" dirty="0" smtClean="0"/>
          </a:p>
          <a:p>
            <a:r>
              <a:rPr lang="fr-FR" sz="7200" dirty="0" smtClean="0"/>
              <a:t>Quelle est la particularité du tribunal pour enfants ?</a:t>
            </a:r>
          </a:p>
          <a:p>
            <a:pPr>
              <a:buNone/>
            </a:pPr>
            <a:endParaRPr lang="fr-FR" sz="7200" dirty="0" smtClean="0"/>
          </a:p>
          <a:p>
            <a:r>
              <a:rPr lang="fr-FR" sz="7200" dirty="0" smtClean="0"/>
              <a:t>Le jugement prononcé par un tribunal pénal, civil ou administratif est-il définitif ?</a:t>
            </a:r>
          </a:p>
          <a:p>
            <a:pPr>
              <a:buNone/>
            </a:pPr>
            <a:endParaRPr lang="fr-FR" sz="7200" dirty="0" smtClean="0"/>
          </a:p>
          <a:p>
            <a:r>
              <a:rPr lang="fr-FR" sz="7200" dirty="0" smtClean="0"/>
              <a:t>Quel est le rôle de la Cour de cassation et du Conseil d’État ?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80120"/>
          </a:xfrm>
        </p:spPr>
        <p:txBody>
          <a:bodyPr/>
          <a:lstStyle/>
          <a:p>
            <a:r>
              <a:rPr lang="fr-FR" b="1" dirty="0" smtClean="0"/>
              <a:t>Application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l’aide des docs A et B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compléter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tableau ci-après.</a:t>
            </a:r>
            <a:endParaRPr lang="fr-F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15" t="26723" r="17067" b="6017"/>
          <a:stretch>
            <a:fillRect/>
          </a:stretch>
        </p:blipFill>
        <p:spPr bwMode="auto">
          <a:xfrm>
            <a:off x="755576" y="1556792"/>
            <a:ext cx="7416824" cy="513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229599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2427717"/>
                <a:gridCol w="2427717"/>
                <a:gridCol w="2427717"/>
              </a:tblGrid>
              <a:tr h="10266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 d’infraction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Litige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Tribunal</a:t>
                      </a:r>
                      <a:r>
                        <a:rPr lang="fr-FR" baseline="0" dirty="0" smtClean="0"/>
                        <a:t> compétent</a:t>
                      </a:r>
                      <a:endParaRPr lang="fr-FR" dirty="0"/>
                    </a:p>
                  </a:txBody>
                  <a:tcPr anchor="ctr"/>
                </a:tc>
              </a:tr>
              <a:tr h="71698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1698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1698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1698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1698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1698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6-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380</TotalTime>
  <Words>348</Words>
  <Application>Microsoft Office PowerPoint</Application>
  <PresentationFormat>Affichage à l'écran (4:3)</PresentationFormat>
  <Paragraphs>112</Paragraphs>
  <Slides>15</Slides>
  <Notes>0</Notes>
  <HiddenSlides>0</HiddenSlides>
  <MMClips>9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Verve</vt:lpstr>
      <vt:lpstr>L’ORGANISATION JUDICIARE </vt:lpstr>
      <vt:lpstr>Compétences acquises </vt:lpstr>
      <vt:lpstr>  I. L’Organisation judiciaire  </vt:lpstr>
      <vt:lpstr>A- Les ordres de juridiction </vt:lpstr>
      <vt:lpstr>B- Juridictions civiles</vt:lpstr>
      <vt:lpstr>B- (suite) Juridictions pénales</vt:lpstr>
      <vt:lpstr>Application</vt:lpstr>
      <vt:lpstr>Diapositive 8</vt:lpstr>
      <vt:lpstr>Diapositive 9</vt:lpstr>
      <vt:lpstr>Diapositive 10</vt:lpstr>
      <vt:lpstr>Diapositive 11</vt:lpstr>
      <vt:lpstr>II. Les métiers de la Justice </vt:lpstr>
      <vt:lpstr>Diapositive 13</vt:lpstr>
      <vt:lpstr>IV- Synthese</vt:lpstr>
      <vt:lpstr>III. Illustrations et Petits jeux</vt:lpstr>
    </vt:vector>
  </TitlesOfParts>
  <Company>Lycée Paul Héroult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L’ORGANISATION JUDICIARE </dc:title>
  <dc:creator>EN</dc:creator>
  <cp:lastModifiedBy>avoltan</cp:lastModifiedBy>
  <cp:revision>43</cp:revision>
  <dcterms:created xsi:type="dcterms:W3CDTF">2014-10-02T07:44:21Z</dcterms:created>
  <dcterms:modified xsi:type="dcterms:W3CDTF">2015-01-19T13:49:28Z</dcterms:modified>
</cp:coreProperties>
</file>