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2" r:id="rId4"/>
    <p:sldId id="260" r:id="rId5"/>
    <p:sldId id="273" r:id="rId6"/>
    <p:sldId id="263" r:id="rId7"/>
    <p:sldId id="264" r:id="rId8"/>
    <p:sldId id="275" r:id="rId9"/>
    <p:sldId id="274" r:id="rId10"/>
    <p:sldId id="276" r:id="rId11"/>
    <p:sldId id="27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544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68B84-D436-4B63-80E0-F66970CE684F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A9B-4AA2-4FAA-8E39-426F9F87B6A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50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A0DFBCC-E049-4091-B3AB-682BAE5CC000}" type="slidenum">
              <a:rPr lang="en-US"/>
              <a:pPr/>
              <a:t>2</a:t>
            </a:fld>
            <a:endParaRPr lang="en-US"/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NESPRESSO</a:t>
            </a:r>
            <a:endParaRPr lang="fr-FR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33056"/>
            <a:ext cx="223725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48680"/>
            <a:ext cx="26882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764704"/>
            <a:ext cx="198233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729578"/>
            <a:ext cx="2304256" cy="280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heel spokes="8"/>
    <p:sndAc>
      <p:stSnd>
        <p:snd r:embed="rId2" name="camera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55576" y="404664"/>
            <a:ext cx="7680304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FF0000"/>
                </a:solidFill>
              </a:rPr>
              <a:t>Récapitulons les facteurs qui expliquent le comportement de l’acheteur </a:t>
            </a:r>
            <a:r>
              <a:rPr lang="fr-FR" sz="2400" dirty="0" smtClean="0">
                <a:solidFill>
                  <a:srgbClr val="FF0000"/>
                </a:solidFill>
              </a:rPr>
              <a:t>2/3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20608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</a:rPr>
              <a:t>La motivation hédoniste               </a:t>
            </a:r>
            <a:r>
              <a:rPr lang="fr-FR" sz="2400" dirty="0" smtClean="0">
                <a:sym typeface="Wingdings" panose="05000000000000000000" pitchFamily="2" charset="2"/>
              </a:rPr>
              <a:t>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1599183"/>
            <a:ext cx="835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 étape : la motivation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32960" y="202870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" panose="05000000000000000000" pitchFamily="2" charset="2"/>
              </a:rPr>
              <a:t>Pour se faire plaisir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331912" y="3440529"/>
            <a:ext cx="4384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</a:rPr>
              <a:t>La motivation oblative                </a:t>
            </a:r>
            <a:r>
              <a:rPr lang="fr-FR" sz="2400" dirty="0" smtClean="0">
                <a:sym typeface="Wingdings" panose="05000000000000000000" pitchFamily="2" charset="2"/>
              </a:rPr>
              <a:t>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90352" y="4875792"/>
            <a:ext cx="452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</a:rPr>
              <a:t>La motivation d’auto-expression </a:t>
            </a:r>
            <a:r>
              <a:rPr lang="fr-FR" sz="2400" dirty="0" smtClean="0">
                <a:sym typeface="Wingdings" panose="05000000000000000000" pitchFamily="2" charset="2"/>
              </a:rPr>
              <a:t>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076760" y="3457570"/>
            <a:ext cx="3743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" panose="05000000000000000000" pitchFamily="2" charset="2"/>
              </a:rPr>
              <a:t>Pour faire plaisir aux autres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032960" y="4860681"/>
            <a:ext cx="3643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" panose="05000000000000000000" pitchFamily="2" charset="2"/>
              </a:rPr>
              <a:t>Pour montrer ce que l’on est, ce que l’on aimerait être, ce que l’on a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81398173"/>
      </p:ext>
    </p:extLst>
  </p:cSld>
  <p:clrMapOvr>
    <a:masterClrMapping/>
  </p:clrMapOvr>
  <p:transition xmlns:p14="http://schemas.microsoft.com/office/powerpoint/2010/main">
    <p:comb/>
    <p:sndAc>
      <p:stSnd>
        <p:snd r:embed="rId2" name="voltage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55576" y="404664"/>
            <a:ext cx="7680304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FF0000"/>
                </a:solidFill>
              </a:rPr>
              <a:t>Récapitulons les facteurs qui expliquent le comportement de l’acheteur </a:t>
            </a:r>
            <a:r>
              <a:rPr lang="fr-FR" sz="2400" dirty="0" smtClean="0">
                <a:solidFill>
                  <a:srgbClr val="FF0000"/>
                </a:solidFill>
              </a:rPr>
              <a:t>3/3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576" y="1599183"/>
            <a:ext cx="835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3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 étape : les freins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1560" y="407707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L’environnement familial, la catégorie sociale, la culture du consommateur vont déterminer la décision d’achat du consommateur.</a:t>
            </a:r>
            <a:endParaRPr lang="fr-FR" sz="2400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72696" y="2057648"/>
            <a:ext cx="8575768" cy="12961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FR" b="1" i="1" dirty="0" smtClean="0"/>
              <a:t> </a:t>
            </a:r>
            <a:r>
              <a:rPr lang="fr-FR" sz="2400" dirty="0" smtClean="0"/>
              <a:t>Un frein est un élément matériel ou psychologique qui gêne ou empêche la décision d’achat ou d’utilisation d’un produit ou service… Si la motivation est supérieure aux freins, on peut passer à l’étape suivante.</a:t>
            </a:r>
            <a:endParaRPr lang="fr-FR" sz="2400" b="1" dirty="0" smtClean="0"/>
          </a:p>
          <a:p>
            <a:endParaRPr lang="fr-FR" sz="26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785888" y="3501008"/>
            <a:ext cx="835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4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 étape : la décision d’achat</a:t>
            </a:r>
          </a:p>
        </p:txBody>
      </p:sp>
    </p:spTree>
    <p:extLst>
      <p:ext uri="{BB962C8B-B14F-4D97-AF65-F5344CB8AC3E}">
        <p14:creationId xmlns:p14="http://schemas.microsoft.com/office/powerpoint/2010/main" val="2657328317"/>
      </p:ext>
    </p:extLst>
  </p:cSld>
  <p:clrMapOvr>
    <a:masterClrMapping/>
  </p:clrMapOvr>
  <p:transition xmlns:p14="http://schemas.microsoft.com/office/powerpoint/2010/main">
    <p:wedge/>
    <p:sndAc>
      <p:stSnd>
        <p:snd r:embed="rId2" name="bomb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2" grpId="0" build="p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wedge/>
    <p:sndAc>
      <p:stSnd>
        <p:snd r:embed="rId3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95536" y="477774"/>
            <a:ext cx="5688632" cy="14981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>
                <a:solidFill>
                  <a:srgbClr val="FF0000"/>
                </a:solidFill>
              </a:rPr>
              <a:t>Lorsqu’une personne souhaite se préparer un café Nespresso, qu’attend-elle ?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04" y="532374"/>
            <a:ext cx="2620144" cy="138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1936" y="2348880"/>
            <a:ext cx="835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expresso qui sent bon, avec un goût subtil pour se faire plaisir.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285293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Une machine avec des dosettes pour gagner du temps.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70496" y="335699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Une machine design qui s’intègre bien dans la cuisine.</a:t>
            </a:r>
            <a:endParaRPr lang="fr-FR" sz="24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67544" y="4005064"/>
            <a:ext cx="7680304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FF0000"/>
                </a:solidFill>
              </a:rPr>
              <a:t>Quel autre terme pourrait-on utiliser pour définir ces envies, ces manques 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1936" y="5115128"/>
            <a:ext cx="83581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/>
              <a:t>Les besoins </a:t>
            </a:r>
          </a:p>
          <a:p>
            <a:pPr algn="ctr"/>
            <a:endParaRPr lang="fr-FR" sz="1400" u="sng" dirty="0" smtClean="0"/>
          </a:p>
          <a:p>
            <a:pPr algn="ctr"/>
            <a:r>
              <a:rPr lang="fr-FR" sz="2400" b="1" dirty="0" smtClean="0"/>
              <a:t>Un besoin est une envie, un manque qui, en général, </a:t>
            </a:r>
          </a:p>
          <a:p>
            <a:pPr algn="ctr"/>
            <a:r>
              <a:rPr lang="fr-FR" sz="2400" b="1" dirty="0" smtClean="0"/>
              <a:t>peut être satisfait par l’acquisition et la consommation </a:t>
            </a:r>
          </a:p>
          <a:p>
            <a:pPr algn="ctr"/>
            <a:r>
              <a:rPr lang="fr-FR" sz="2400" b="1" dirty="0" smtClean="0"/>
              <a:t>de biens et de services.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238097756"/>
      </p:ext>
    </p:extLst>
  </p:cSld>
  <p:clrMapOvr>
    <a:masterClrMapping/>
  </p:clrMapOvr>
  <p:transition xmlns:p14="http://schemas.microsoft.com/office/powerpoint/2010/main">
    <p:dissolve/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43192" cy="15121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3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36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Quels </a:t>
            </a:r>
            <a:r>
              <a:rPr lang="fr-FR" sz="3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sont les besoins du consommateur de capsules Nespresso ?</a:t>
            </a:r>
            <a:r>
              <a:rPr lang="fr-FR" sz="3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3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fr-FR" sz="3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fr-FR" dirty="0" smtClean="0"/>
              <a:t>                               </a:t>
            </a:r>
            <a:endParaRPr lang="fr-FR" dirty="0"/>
          </a:p>
        </p:txBody>
      </p:sp>
      <p:sp>
        <p:nvSpPr>
          <p:cNvPr id="1026" name="AutoShape 2" descr="Résultat de recherche d'images pour &quot;pyramide de maslow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4" y="2609521"/>
            <a:ext cx="3640792" cy="325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139952" y="5332566"/>
            <a:ext cx="39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1) Boire un café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39952" y="380897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4) Montrer que l’on est un amateur de bon café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39952" y="4269314"/>
            <a:ext cx="45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3) </a:t>
            </a:r>
            <a:r>
              <a:rPr lang="fr-FR" dirty="0" err="1" smtClean="0"/>
              <a:t>Etre</a:t>
            </a:r>
            <a:r>
              <a:rPr lang="fr-FR" dirty="0" smtClean="0"/>
              <a:t> membre de la communauté Nespresso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114800" y="4867419"/>
            <a:ext cx="442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2) Savoir que l’on va consommer un bon café</a:t>
            </a:r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87727" y="260648"/>
            <a:ext cx="7643192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>
                <a:solidFill>
                  <a:srgbClr val="FF0000"/>
                </a:solidFill>
              </a:rPr>
              <a:t/>
            </a:r>
            <a:br>
              <a:rPr lang="fr-FR" sz="3600" dirty="0" smtClean="0">
                <a:solidFill>
                  <a:srgbClr val="FF0000"/>
                </a:solidFill>
              </a:rPr>
            </a:br>
            <a:r>
              <a:rPr lang="fr-FR" sz="3600" dirty="0" smtClean="0">
                <a:solidFill>
                  <a:srgbClr val="FF0000"/>
                </a:solidFill>
              </a:rPr>
              <a:t>Quels sont les besoins du consommateur de capsules Nespresso ?</a:t>
            </a:r>
            <a:r>
              <a:rPr lang="fr-FR" sz="3200" dirty="0" smtClean="0">
                <a:solidFill>
                  <a:srgbClr val="FF0000"/>
                </a:solidFill>
              </a:rPr>
              <a:t/>
            </a:r>
            <a:br>
              <a:rPr lang="fr-FR" sz="3200" dirty="0" smtClean="0">
                <a:solidFill>
                  <a:srgbClr val="FF0000"/>
                </a:solidFill>
              </a:rPr>
            </a:b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5" y="2609521"/>
            <a:ext cx="3640792" cy="325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pull dir="lu"/>
    <p:sndAc>
      <p:stSnd>
        <p:snd r:embed="rId2" name="voltage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260648"/>
            <a:ext cx="7680304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>
                <a:solidFill>
                  <a:srgbClr val="FF0000"/>
                </a:solidFill>
              </a:rPr>
              <a:t>Que recherche un acheteur </a:t>
            </a:r>
          </a:p>
          <a:p>
            <a:r>
              <a:rPr lang="fr-FR" sz="3600" dirty="0" smtClean="0">
                <a:solidFill>
                  <a:srgbClr val="FF0000"/>
                </a:solidFill>
              </a:rPr>
              <a:t>de capsules </a:t>
            </a:r>
            <a:r>
              <a:rPr lang="fr-FR" sz="3600" dirty="0" err="1" smtClean="0">
                <a:solidFill>
                  <a:srgbClr val="FF0000"/>
                </a:solidFill>
              </a:rPr>
              <a:t>Nespresso</a:t>
            </a:r>
            <a:r>
              <a:rPr lang="fr-FR" sz="3600" dirty="0" smtClean="0">
                <a:solidFill>
                  <a:srgbClr val="FF0000"/>
                </a:solidFill>
              </a:rPr>
              <a:t> ?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11560" y="1484784"/>
            <a:ext cx="7680304" cy="5400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solidFill>
                  <a:srgbClr val="FF0000"/>
                </a:solidFill>
              </a:rPr>
              <a:t>Lorsque le café est pour lui-même ?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73560" y="2910246"/>
            <a:ext cx="7680304" cy="5400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solidFill>
                  <a:srgbClr val="FF0000"/>
                </a:solidFill>
              </a:rPr>
              <a:t>Lorsque le café est pour des invités ?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72960" y="4437112"/>
            <a:ext cx="7680304" cy="5400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solidFill>
                  <a:srgbClr val="FF0000"/>
                </a:solidFill>
              </a:rPr>
              <a:t>Lorsqu’il le fait savoir ?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6112" y="2024844"/>
            <a:ext cx="768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Pour se faire plaisir</a:t>
            </a:r>
          </a:p>
          <a:p>
            <a:pPr algn="ctr"/>
            <a:r>
              <a:rPr lang="fr-FR" sz="2400" b="1" dirty="0" smtClean="0"/>
              <a:t>On appelle cela la MOTIVATION HEDONISTE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73560" y="3450306"/>
            <a:ext cx="768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Pour faire plaisir aux autres</a:t>
            </a:r>
          </a:p>
          <a:p>
            <a:pPr algn="ctr"/>
            <a:r>
              <a:rPr lang="fr-FR" sz="2400" b="1" dirty="0" smtClean="0"/>
              <a:t>On appelle cela la MOTIVATION OBLATIVE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72960" y="4977172"/>
            <a:ext cx="7680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Pour montrer ce que l’on possède : </a:t>
            </a:r>
          </a:p>
          <a:p>
            <a:pPr algn="ctr"/>
            <a:r>
              <a:rPr lang="fr-FR" sz="2400" dirty="0" smtClean="0"/>
              <a:t>une belle machine qui prépare des cafés de qualité …</a:t>
            </a:r>
          </a:p>
          <a:p>
            <a:pPr algn="ctr"/>
            <a:r>
              <a:rPr lang="fr-FR" sz="2400" b="1" dirty="0" smtClean="0"/>
              <a:t>On appelle cela la MOTIVATION D’AUTO-EXPRESSION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636031898"/>
      </p:ext>
    </p:extLst>
  </p:cSld>
  <p:clrMapOvr>
    <a:masterClrMapping/>
  </p:clrMapOvr>
  <p:transition xmlns:p14="http://schemas.microsoft.com/office/powerpoint/2010/main">
    <p:strips dir="ld"/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Pourquoi certaines personnes ne veulent pas acheter les capsules NESPRESSO ?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08" y="5229200"/>
            <a:ext cx="8640960" cy="12961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b="1" i="1" dirty="0" smtClean="0"/>
              <a:t> </a:t>
            </a:r>
            <a:r>
              <a:rPr lang="fr-FR" sz="2400" b="1" dirty="0" smtClean="0"/>
              <a:t>Un </a:t>
            </a:r>
            <a:r>
              <a:rPr lang="fr-FR" sz="2400" b="1" dirty="0"/>
              <a:t>frein est un élément matériel ou psychologique </a:t>
            </a:r>
            <a:endParaRPr lang="fr-FR" sz="2400" b="1" dirty="0" smtClean="0"/>
          </a:p>
          <a:p>
            <a:pPr algn="ctr">
              <a:buNone/>
            </a:pPr>
            <a:r>
              <a:rPr lang="fr-FR" sz="2400" b="1" dirty="0" smtClean="0"/>
              <a:t>qui </a:t>
            </a:r>
            <a:r>
              <a:rPr lang="fr-FR" sz="2400" b="1" dirty="0"/>
              <a:t>gêne ou empêche la décision d’achat </a:t>
            </a:r>
            <a:endParaRPr lang="fr-FR" sz="2400" b="1" dirty="0" smtClean="0"/>
          </a:p>
          <a:p>
            <a:pPr algn="ctr">
              <a:buNone/>
            </a:pPr>
            <a:r>
              <a:rPr lang="fr-FR" sz="2400" b="1" dirty="0" smtClean="0"/>
              <a:t>ou </a:t>
            </a:r>
            <a:r>
              <a:rPr lang="fr-FR" sz="2400" b="1" dirty="0"/>
              <a:t>d’utilisation d’un produit ou service…</a:t>
            </a:r>
          </a:p>
          <a:p>
            <a:pPr>
              <a:buNone/>
            </a:pPr>
            <a:endParaRPr lang="fr-FR" sz="2400" b="1" dirty="0"/>
          </a:p>
          <a:p>
            <a:endParaRPr lang="fr-FR" sz="26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844824"/>
            <a:ext cx="8208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 smtClean="0"/>
              <a:t>les </a:t>
            </a:r>
            <a:r>
              <a:rPr lang="fr-FR" sz="2400" dirty="0"/>
              <a:t>difficultés à trouver une boutique qui vend les capsules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 le prix trop élevé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Le problème écologique : coût de fabrication et de recyclage, environnement, développement durable…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Non conformisme : volonté de ne pas suivre l’effet de mode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79712" y="4725144"/>
            <a:ext cx="526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Tous ces éléments sont des </a:t>
            </a:r>
            <a:r>
              <a:rPr lang="fr-FR" sz="2400" b="1" dirty="0" smtClean="0"/>
              <a:t>FREINS</a:t>
            </a:r>
            <a:endParaRPr lang="fr-FR" sz="2400" b="1" dirty="0"/>
          </a:p>
        </p:txBody>
      </p:sp>
    </p:spTree>
  </p:cSld>
  <p:clrMapOvr>
    <a:masterClrMapping/>
  </p:clrMapOvr>
  <p:transition xmlns:p14="http://schemas.microsoft.com/office/powerpoint/2010/main">
    <p:plus/>
    <p:sndAc>
      <p:stSnd>
        <p:snd r:embed="rId2" name="breeze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974" y="446331"/>
            <a:ext cx="8656514" cy="233459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     Comment Nespresso parvient-il </a:t>
            </a:r>
          </a:p>
          <a:p>
            <a:pPr algn="ctr">
              <a:spcBef>
                <a:spcPct val="0"/>
              </a:spcBef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à faire acheter ses capsules </a:t>
            </a:r>
          </a:p>
          <a:p>
            <a:pPr algn="ctr">
              <a:spcBef>
                <a:spcPct val="0"/>
              </a:spcBef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et à fidéliser ses clients ?</a:t>
            </a:r>
          </a:p>
          <a:p>
            <a:pPr algn="ctr">
              <a:spcBef>
                <a:spcPct val="0"/>
              </a:spcBef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1/2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0484" name="AutoShape 4" descr="Résultat de recherche d'images pour &quot;photos de tasses nespress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03" y="609465"/>
            <a:ext cx="793759" cy="11906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7975" y="3356992"/>
            <a:ext cx="829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Avant l’acte d’achat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8935" y="5798234"/>
            <a:ext cx="665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L’image de Georges </a:t>
            </a:r>
            <a:r>
              <a:rPr lang="fr-FR" sz="2400" dirty="0" err="1" smtClean="0"/>
              <a:t>Clooney</a:t>
            </a:r>
            <a:r>
              <a:rPr lang="fr-FR" sz="2400" dirty="0" smtClean="0"/>
              <a:t>, gentleman distingué.</a:t>
            </a: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57" y="4051690"/>
            <a:ext cx="3289171" cy="80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92" y="5386971"/>
            <a:ext cx="1458556" cy="109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07164" y="3817311"/>
            <a:ext cx="5080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campagnes publicitaires avec les couleurs beige et noire qui rappellent la mousse de l’expresso et la couleur du café. </a:t>
            </a:r>
          </a:p>
        </p:txBody>
      </p:sp>
    </p:spTree>
  </p:cSld>
  <p:clrMapOvr>
    <a:masterClrMapping/>
  </p:clrMapOvr>
  <p:transition xmlns:p14="http://schemas.microsoft.com/office/powerpoint/2010/main">
    <p:wheel spokes="8"/>
    <p:sndAc>
      <p:stSnd>
        <p:snd r:embed="rId2" name="arrow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/>
      <p:bldP spid="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17" y="2031528"/>
            <a:ext cx="5749426" cy="1541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/>
              <a:t>Dans les magasins : des couleurs chatoyantes et métallisées, un style épuré, de jeux de lumières avec des contrastes, des odeurs envoûtantes.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556792"/>
            <a:ext cx="829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Pendant l’acte d’achat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         Comment Nespresso parvient-il à faire</a:t>
            </a:r>
          </a:p>
          <a:p>
            <a:pPr algn="ctr">
              <a:spcBef>
                <a:spcPct val="0"/>
              </a:spcBef>
              <a:buNone/>
            </a:pP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smtClean="0">
                <a:solidFill>
                  <a:srgbClr val="FF0000"/>
                </a:solidFill>
              </a:rPr>
              <a:t>       acheter ses capsules et à fidéliser ses clients ? </a:t>
            </a:r>
            <a:r>
              <a:rPr lang="fr-FR" sz="2200" dirty="0" smtClean="0">
                <a:solidFill>
                  <a:srgbClr val="FF0000"/>
                </a:solidFill>
              </a:rPr>
              <a:t>2/2</a:t>
            </a:r>
            <a:endParaRPr lang="fr-FR" sz="2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43" y="2069997"/>
            <a:ext cx="2452462" cy="10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86376" y="3645024"/>
            <a:ext cx="829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Pendant la consommation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8416" y="4882183"/>
            <a:ext cx="829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Après la consommation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11560" y="4005064"/>
            <a:ext cx="7075303" cy="770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400" dirty="0" smtClean="0"/>
              <a:t>La saveur du café, son odeur subtile, </a:t>
            </a:r>
          </a:p>
          <a:p>
            <a:pPr marL="0" indent="0">
              <a:buFont typeface="Arial" pitchFamily="34" charset="0"/>
              <a:buNone/>
            </a:pPr>
            <a:r>
              <a:rPr lang="fr-FR" sz="2400" dirty="0" smtClean="0"/>
              <a:t>le design de la machine.</a:t>
            </a:r>
            <a:endParaRPr lang="fr-FR" sz="2400" dirty="0"/>
          </a:p>
        </p:txBody>
      </p:sp>
      <p:pic>
        <p:nvPicPr>
          <p:cNvPr id="1028" name="Picture 4" descr="http://ts1.mm.bing.net/th?id=JN.Vfxsbn8bg2wr3UX3uKK3Iw&amp;pid=15.1&amp;H=106&amp;W=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66" y="5364212"/>
            <a:ext cx="1688915" cy="11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75" y="3862303"/>
            <a:ext cx="1049442" cy="101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609601" y="5359420"/>
            <a:ext cx="6338664" cy="1237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400" dirty="0" smtClean="0"/>
              <a:t>Le plaisir de parler de sa nouvelle cafetière à ses amis, de vanter les mérites du club Nespresso et de ses avantages.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17094858"/>
      </p:ext>
    </p:extLst>
  </p:cSld>
  <p:clrMapOvr>
    <a:masterClrMapping/>
  </p:clrMapOvr>
  <p:transition xmlns:p14="http://schemas.microsoft.com/office/powerpoint/2010/main">
    <p:sndAc>
      <p:stSnd>
        <p:snd r:embed="rId2" name="arrow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7" grpId="0"/>
      <p:bldP spid="8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55576" y="404664"/>
            <a:ext cx="7680304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FF0000"/>
                </a:solidFill>
              </a:rPr>
              <a:t>Récapitulons les facteurs qui expliquent le comportement de l’acheteur </a:t>
            </a:r>
            <a:r>
              <a:rPr lang="fr-FR" sz="2400" dirty="0" smtClean="0">
                <a:solidFill>
                  <a:srgbClr val="FF0000"/>
                </a:solidFill>
              </a:rPr>
              <a:t>1/3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206084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besoin est une envie, un manque qui, en général, peut être satisfait par l’acquisition et la consommation de biens et de services.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1599183"/>
            <a:ext cx="835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</a:t>
            </a:r>
            <a:r>
              <a:rPr lang="fr-FR" sz="2400" b="1" baseline="30000" dirty="0" smtClean="0"/>
              <a:t>ère</a:t>
            </a:r>
            <a:r>
              <a:rPr lang="fr-FR" sz="2400" b="1" dirty="0" smtClean="0"/>
              <a:t> étape : le besoin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2568" y="2891845"/>
            <a:ext cx="835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Selon le psychologue américain </a:t>
            </a:r>
            <a:r>
              <a:rPr lang="fr-FR" sz="2400" b="1" dirty="0" smtClean="0"/>
              <a:t>Maslow</a:t>
            </a:r>
            <a:r>
              <a:rPr lang="fr-FR" sz="2400" dirty="0" smtClean="0"/>
              <a:t>, les besoins peuvent être hiérarchisés en 5 niveaux: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89532" y="3722842"/>
            <a:ext cx="81441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dirty="0" smtClean="0"/>
              <a:t>1) A la base, les </a:t>
            </a:r>
            <a:r>
              <a:rPr lang="fr-FR" b="1" dirty="0"/>
              <a:t>besoins physiologiques </a:t>
            </a:r>
            <a:r>
              <a:rPr lang="fr-FR" dirty="0" smtClean="0"/>
              <a:t>: besoin de se nourrir, de boire, de respirer…</a:t>
            </a:r>
            <a:endParaRPr lang="fr-FR" dirty="0"/>
          </a:p>
          <a:p>
            <a:pPr>
              <a:spcBef>
                <a:spcPts val="600"/>
              </a:spcBef>
            </a:pPr>
            <a:r>
              <a:rPr lang="fr-FR" dirty="0" smtClean="0"/>
              <a:t>2)Puis les </a:t>
            </a:r>
            <a:r>
              <a:rPr lang="fr-FR" b="1" dirty="0"/>
              <a:t>besoins de sécurité </a:t>
            </a:r>
            <a:r>
              <a:rPr lang="fr-FR" dirty="0" smtClean="0"/>
              <a:t>: avoir un toit, être en bonne santé, avoir un travail …</a:t>
            </a:r>
            <a:r>
              <a:rPr lang="fr-FR" dirty="0"/>
              <a:t> 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3) Ensuite </a:t>
            </a:r>
            <a:r>
              <a:rPr lang="fr-FR" dirty="0"/>
              <a:t>viennent les </a:t>
            </a:r>
            <a:r>
              <a:rPr lang="fr-FR" b="1" dirty="0"/>
              <a:t>besoins </a:t>
            </a:r>
            <a:r>
              <a:rPr lang="fr-FR" b="1" dirty="0" smtClean="0"/>
              <a:t>d'appartenance</a:t>
            </a:r>
            <a:r>
              <a:rPr lang="fr-FR" dirty="0" smtClean="0"/>
              <a:t>: ils reflètent </a:t>
            </a:r>
            <a:r>
              <a:rPr lang="fr-FR" dirty="0"/>
              <a:t>la volonté de faire partie d'une famille, d'un groupe, d'une tribu ;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4) Puis arrivent </a:t>
            </a:r>
            <a:r>
              <a:rPr lang="fr-FR" dirty="0"/>
              <a:t>les </a:t>
            </a:r>
            <a:r>
              <a:rPr lang="fr-FR" b="1" dirty="0"/>
              <a:t>besoins d'estime de soi </a:t>
            </a:r>
            <a:r>
              <a:rPr lang="fr-FR" dirty="0" smtClean="0"/>
              <a:t>:</a:t>
            </a:r>
            <a:r>
              <a:rPr lang="fr-FR" dirty="0"/>
              <a:t> </a:t>
            </a:r>
            <a:r>
              <a:rPr lang="fr-FR" dirty="0" smtClean="0"/>
              <a:t>L’homme </a:t>
            </a:r>
            <a:r>
              <a:rPr lang="fr-FR" dirty="0"/>
              <a:t>a besoin de se sentir important pour les autres et de recevoir des éloges et de la </a:t>
            </a:r>
            <a:r>
              <a:rPr lang="fr-FR" dirty="0" smtClean="0"/>
              <a:t>reconnaissance ;</a:t>
            </a:r>
            <a:endParaRPr lang="fr-FR" dirty="0"/>
          </a:p>
          <a:p>
            <a:pPr>
              <a:spcBef>
                <a:spcPts val="600"/>
              </a:spcBef>
            </a:pPr>
            <a:r>
              <a:rPr lang="fr-FR" dirty="0" smtClean="0"/>
              <a:t>5) Enfin</a:t>
            </a:r>
            <a:r>
              <a:rPr lang="fr-FR" dirty="0"/>
              <a:t>, apparaissent au sommet de la hiérarchie, les </a:t>
            </a:r>
            <a:r>
              <a:rPr lang="fr-FR" b="1" dirty="0"/>
              <a:t>besoins </a:t>
            </a:r>
            <a:r>
              <a:rPr lang="fr-FR" b="1" dirty="0" smtClean="0"/>
              <a:t>de s’accomplir </a:t>
            </a:r>
            <a:r>
              <a:rPr lang="fr-FR" dirty="0" smtClean="0"/>
              <a:t>qui </a:t>
            </a:r>
            <a:r>
              <a:rPr lang="fr-FR" dirty="0"/>
              <a:t>renvoient au désir de se réaliser soi-même à travers une œuvre, un </a:t>
            </a:r>
            <a:r>
              <a:rPr lang="fr-FR" dirty="0" smtClean="0"/>
              <a:t>engagement, une entreprise.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194476"/>
      </p:ext>
    </p:extLst>
  </p:cSld>
  <p:clrMapOvr>
    <a:masterClrMapping/>
  </p:clrMapOvr>
  <p:transition xmlns:p14="http://schemas.microsoft.com/office/powerpoint/2010/main">
    <p:randomBar dir="vert"/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672</Words>
  <Application>Microsoft Macintosh PowerPoint</Application>
  <PresentationFormat>Présentation à l'écran (4:3)</PresentationFormat>
  <Paragraphs>78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NESPRESSO</vt:lpstr>
      <vt:lpstr>Présentation PowerPoint</vt:lpstr>
      <vt:lpstr>Présentation PowerPoint</vt:lpstr>
      <vt:lpstr> Quels sont les besoins du consommateur de capsules Nespresso ? </vt:lpstr>
      <vt:lpstr>Présentation PowerPoint</vt:lpstr>
      <vt:lpstr>Pourquoi certaines personnes ne veulent pas acheter les capsules NESPRESSO ?  </vt:lpstr>
      <vt:lpstr>Présentation PowerPoint</vt:lpstr>
      <vt:lpstr>         Comment Nespresso parvient-il à faire         acheter ses capsules et à fidéliser ses clients ? 2/2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NESPRESSO</dc:title>
  <dc:creator>Babette</dc:creator>
  <cp:lastModifiedBy>Sylvie ROSSI</cp:lastModifiedBy>
  <cp:revision>39</cp:revision>
  <dcterms:created xsi:type="dcterms:W3CDTF">2015-06-13T20:07:27Z</dcterms:created>
  <dcterms:modified xsi:type="dcterms:W3CDTF">2015-07-10T09:00:57Z</dcterms:modified>
</cp:coreProperties>
</file>