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2" r:id="rId3"/>
    <p:sldId id="296" r:id="rId4"/>
    <p:sldId id="297" r:id="rId5"/>
    <p:sldId id="284" r:id="rId6"/>
    <p:sldId id="294" r:id="rId7"/>
    <p:sldId id="293" r:id="rId8"/>
    <p:sldId id="266" r:id="rId9"/>
    <p:sldId id="282" r:id="rId10"/>
    <p:sldId id="291" r:id="rId11"/>
    <p:sldId id="283" r:id="rId12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990033"/>
    <a:srgbClr val="000000"/>
    <a:srgbClr val="6600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6" autoAdjust="0"/>
    <p:restoredTop sz="93900" autoAdjust="0"/>
  </p:normalViewPr>
  <p:slideViewPr>
    <p:cSldViewPr>
      <p:cViewPr varScale="1">
        <p:scale>
          <a:sx n="88" d="100"/>
          <a:sy n="88" d="100"/>
        </p:scale>
        <p:origin x="117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269F5-BC7A-427F-8F83-B078C282B9EC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FB6AD-FD3F-4D2F-BE56-6F126D9DC66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703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FB6AD-FD3F-4D2F-BE56-6F126D9DC66B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80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Sur le contexte mettre en évidence les éléments : </a:t>
            </a:r>
          </a:p>
          <a:p>
            <a:r>
              <a:rPr lang="fr-FR" dirty="0" smtClean="0"/>
              <a:t>Contexte « stable »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Situation professionnelle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Domaine d'activité et particularités,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 de structure,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Contexte économique et managérial.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Processus et descriptif activité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 évènements déclencheurs,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tâches et travaux,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liaisons fonctionnelles.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Répartition des tâches et fonctions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rôles dans l'entreprise et dans le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PGI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Responsable commercial, commercial, livreur (expédition), responsable livraison, comptable (selon les cas : responsable compta, comptable clients, comptable fournisseur).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Données et informations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Fiches de procédure détaillées pour chacun des acteurs le long du processus "Ventes".</a:t>
            </a:r>
          </a:p>
          <a:p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DANS Le </a:t>
            </a:r>
            <a:r>
              <a:rPr lang="fr-FR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PGI</a:t>
            </a:r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Bons de commande, bon de livraison, facture (on peut ajouter des bons de préparation si on veut étoffer le circuit…),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Enregistrements comptables, extraits de comptes, balances et échéanciers,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Modalités et conditions de règlement par tiers….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FB6AD-FD3F-4D2F-BE56-6F126D9DC66B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559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Sur le contexte mettre en évidence les éléments : </a:t>
            </a:r>
          </a:p>
          <a:p>
            <a:r>
              <a:rPr lang="fr-FR" dirty="0" smtClean="0"/>
              <a:t>Contexte « stable »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Situation professionnelle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Domaine d'activité et particularités,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 de structure,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Contexte économique et managérial.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Processus et descriptif activité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 évènements déclencheurs,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tâches et travaux,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liaisons fonctionnelles.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Répartition des tâches et fonctions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rôles dans l'entreprise et dans le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PGI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Responsable commercial, commercial, livreur (expédition), responsable livraison, comptable (selon les cas : responsable compta, comptable clients, comptable fournisseur).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Données et informations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Fiches de procédure détaillées pour chacun des acteurs le long du processus "Ventes".</a:t>
            </a:r>
          </a:p>
          <a:p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DANS Le </a:t>
            </a:r>
            <a:r>
              <a:rPr lang="fr-FR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PGI</a:t>
            </a:r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Bons de commande, bon de livraison, facture (on peut ajouter des bons de préparation si on veut étoffer le circuit…),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Enregistrements comptables, extraits de comptes, balances et échéanciers,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Modalités et conditions de règlement par tiers….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FB6AD-FD3F-4D2F-BE56-6F126D9DC66B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6043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Sur le contexte mettre en évidence les éléments : </a:t>
            </a:r>
          </a:p>
          <a:p>
            <a:r>
              <a:rPr lang="fr-FR" dirty="0" smtClean="0"/>
              <a:t>Contexte « stable »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Situation professionnelle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Domaine d'activité et particularités,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 de structure,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Contexte économique et managérial.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Processus et descriptif activité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 évènements déclencheurs,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tâches et travaux,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liaisons fonctionnelles.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Répartition des tâches et fonctions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rôles dans l'entreprise et dans le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PGI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Responsable commercial, commercial, livreur (expédition), responsable livraison, comptable (selon les cas : responsable compta, comptable clients, comptable fournisseur).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Données et informations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Fiches de procédure détaillées pour chacun des acteurs le long du processus "Ventes".</a:t>
            </a:r>
          </a:p>
          <a:p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DANS Le </a:t>
            </a:r>
            <a:r>
              <a:rPr lang="fr-FR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PGI</a:t>
            </a:r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Bons de commande, bon de livraison, facture (on peut ajouter des bons de préparation si on veut étoffer le circuit…),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Enregistrements comptables, extraits de comptes, balances et échéanciers,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Modalités et conditions de règlement par tiers….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FB6AD-FD3F-4D2F-BE56-6F126D9DC66B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816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Sur le contexte mettre en évidence les éléments : </a:t>
            </a:r>
          </a:p>
          <a:p>
            <a:r>
              <a:rPr lang="fr-FR" dirty="0" smtClean="0"/>
              <a:t>Contexte « stable »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Situation professionnelle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Domaine d'activité et particularités,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 de structure,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Contexte économique et managérial.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Processus et descriptif activité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 évènements déclencheurs,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tâches et travaux,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liaisons fonctionnelles.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Répartition des tâches et fonctions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rôles dans l'entreprise et dans le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PGI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Responsable commercial, commercial, livreur (expédition), responsable livraison, comptable (selon les cas : responsable compta, comptable clients, comptable fournisseur).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Données et informations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Fiches de procédure détaillées pour chacun des acteurs le long du processus "Ventes".</a:t>
            </a:r>
          </a:p>
          <a:p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DANS Le </a:t>
            </a:r>
            <a:r>
              <a:rPr lang="fr-FR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PGI</a:t>
            </a:r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Bons de commande, bon de livraison, facture (on peut ajouter des bons de préparation si on veut étoffer le circuit…),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Enregistrements comptables, extraits de comptes, balances et échéanciers,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Modalités et conditions de règlement par tiers….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FB6AD-FD3F-4D2F-BE56-6F126D9DC66B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793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Sur le contexte mettre en évidence les éléments : </a:t>
            </a:r>
          </a:p>
          <a:p>
            <a:r>
              <a:rPr lang="fr-FR" dirty="0" smtClean="0"/>
              <a:t>Contexte « stable »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Situation professionnelle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Domaine d'activité et particularités,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 de structure,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Contexte économique et managérial.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Processus et descriptif activité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 évènements déclencheurs,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tâches et travaux,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liaisons fonctionnelles.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Répartition des tâches et fonctions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rôles dans l'entreprise et dans le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PGI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Responsable commercial, commercial, livreur (expédition), responsable livraison, comptable (selon les cas : responsable compta, comptable clients, comptable fournisseur).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Données et informations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Fiches de procédure détaillées pour chacun des acteurs le long du processus "Ventes".</a:t>
            </a:r>
          </a:p>
          <a:p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DANS Le </a:t>
            </a:r>
            <a:r>
              <a:rPr lang="fr-FR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PGI</a:t>
            </a:r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Bons de commande, bon de livraison, facture (on peut ajouter des bons de préparation si on veut étoffer le circuit…),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Enregistrements comptables, extraits de comptes, balances et échéanciers,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Modalités et conditions de règlement par tiers….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FB6AD-FD3F-4D2F-BE56-6F126D9DC66B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452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Sur le contexte mettre en évidence les éléments : </a:t>
            </a:r>
          </a:p>
          <a:p>
            <a:r>
              <a:rPr lang="fr-FR" dirty="0" smtClean="0"/>
              <a:t>Contexte « stable »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Situation professionnelle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Domaine d'activité et particularités,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 de structure,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Contexte économique et managérial.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Processus et descriptif activité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 évènements déclencheurs,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tâches et travaux,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liaisons fonctionnelles.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Répartition des tâches et fonctions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rôles dans l'entreprise et dans le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PGI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Responsable commercial, commercial, livreur (expédition), responsable livraison, comptable (selon les cas : responsable compta, comptable clients, comptable fournisseur).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Données et informations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Fiches de procédure détaillées pour chacun des acteurs le long du processus "Ventes".</a:t>
            </a:r>
          </a:p>
          <a:p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DANS Le </a:t>
            </a:r>
            <a:r>
              <a:rPr lang="fr-FR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PGI</a:t>
            </a:r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Bons de commande, bon de livraison, facture (on peut ajouter des bons de préparation si on veut étoffer le circuit…),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Enregistrements comptables, extraits de comptes, balances et échéanciers,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Modalités et conditions de règlement par tiers….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FB6AD-FD3F-4D2F-BE56-6F126D9DC66B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359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Sur le contexte mettre en évidence les éléments : </a:t>
            </a:r>
          </a:p>
          <a:p>
            <a:r>
              <a:rPr lang="fr-FR" dirty="0" smtClean="0"/>
              <a:t>Contexte « stable »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Situation professionnelle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Domaine d'activité et particularités,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 de structure,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Contexte économique et managérial.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Processus et descriptif activité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 évènements déclencheurs,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tâches et travaux,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liaisons fonctionnelles.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Répartition des tâches et fonctions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rôles dans l'entreprise et dans le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PGI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Responsable commercial, commercial, livreur (expédition), responsable livraison, comptable (selon les cas : responsable compta, comptable clients, comptable fournisseur).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Données et informations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Fiches de procédure détaillées pour chacun des acteurs le long du processus "Ventes".</a:t>
            </a:r>
          </a:p>
          <a:p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DANS Le </a:t>
            </a:r>
            <a:r>
              <a:rPr lang="fr-FR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PGI</a:t>
            </a:r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Bons de commande, bon de livraison, facture (on peut ajouter des bons de préparation si on veut étoffer le circuit…),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Enregistrements comptables, extraits de comptes, balances et échéanciers,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Modalités et conditions de règlement par tiers….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FB6AD-FD3F-4D2F-BE56-6F126D9DC66B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3888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Sur le contexte mettre en évidence les éléments : </a:t>
            </a:r>
          </a:p>
          <a:p>
            <a:r>
              <a:rPr lang="fr-FR" dirty="0" smtClean="0"/>
              <a:t>Contexte « stable »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Situation professionnelle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Domaine d'activité et particularités,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 de structure,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Contexte économique et managérial.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Processus et descriptif activité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 évènements déclencheurs,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tâches et travaux,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liaisons fonctionnelles.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Répartition des tâches et fonctions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rôles dans l'entreprise et dans le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PGI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Responsable commercial, commercial, livreur (expédition), responsable livraison, comptable (selon les cas : responsable compta, comptable clients, comptable fournisseur).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Données et informations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Fiches de procédure détaillées pour chacun des acteurs le long du processus "Ventes".</a:t>
            </a:r>
          </a:p>
          <a:p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DANS Le </a:t>
            </a:r>
            <a:r>
              <a:rPr lang="fr-FR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PGI</a:t>
            </a:r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Bons de commande, bon de livraison, facture (on peut ajouter des bons de préparation si on veut étoffer le circuit…),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Enregistrements comptables, extraits de comptes, balances et échéanciers,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Modalités et conditions de règlement par tiers….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FB6AD-FD3F-4D2F-BE56-6F126D9DC66B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754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FB6AD-FD3F-4D2F-BE56-6F126D9DC66B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2103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Sur le contexte mettre en évidence les éléments : </a:t>
            </a:r>
          </a:p>
          <a:p>
            <a:r>
              <a:rPr lang="fr-FR" dirty="0" smtClean="0"/>
              <a:t>Contexte « stable »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Situation professionnelle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Domaine d'activité et particularités,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 de structure,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Contexte économique et managérial.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Processus et descriptif activité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 évènements déclencheurs,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tâches et travaux,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liaisons fonctionnelles.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Répartition des tâches et fonctions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Les rôles dans l'entreprise et dans le </a:t>
            </a:r>
            <a:r>
              <a:rPr lang="fr-FR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PGI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Responsable commercial, commercial, livreur (expédition), responsable livraison, comptable (selon les cas : responsable compta, comptable clients, comptable fournisseur).</a:t>
            </a:r>
          </a:p>
          <a:p>
            <a:pPr lvl="1"/>
            <a:r>
              <a:rPr lang="fr-FR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Données et informations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Fiches de procédure détaillées pour chacun des acteurs le long du processus "Ventes".</a:t>
            </a:r>
          </a:p>
          <a:p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DANS Le </a:t>
            </a:r>
            <a:r>
              <a:rPr lang="fr-FR" sz="120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PGI</a:t>
            </a:r>
            <a:r>
              <a:rPr lang="fr-FR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Bons de commande, bon de livraison, facture (on peut ajouter des bons de préparation si on veut étoffer le circuit…),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Enregistrements comptables, extraits de comptes, balances et échéanciers,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Modalités et conditions de règlement par tiers….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9FB6AD-FD3F-4D2F-BE56-6F126D9DC66B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045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FDC4A-C059-4CD4-A42A-B9CEFDC08CC7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FDC4A-C059-4CD4-A42A-B9CEFDC08CC7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E2918-FF33-4093-BDB8-BAAE982E8AD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cf.ac-grenoble.fr/index.php?tg=articles&amp;idx=Articles&amp;topics=14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ExplicitationActivites_P7.docx" TargetMode="External"/><Relationship Id="rId4" Type="http://schemas.openxmlformats.org/officeDocument/2006/relationships/hyperlink" Target="http://crcf.ac-grenoble.fr/index.php?tg=faq&amp;idx=Print&amp;item=4#26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918648" cy="3024336"/>
          </a:xfrm>
          <a:solidFill>
            <a:schemeClr val="accent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RÉNOVATION </a:t>
            </a:r>
            <a:br>
              <a:rPr lang="fr-FR" b="1" dirty="0" smtClean="0"/>
            </a:br>
            <a:r>
              <a:rPr lang="fr-FR" b="1" dirty="0" smtClean="0"/>
              <a:t>BTS Comptabilité et Gestion 2015</a:t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Place et rôle du P7…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979712" y="5373216"/>
            <a:ext cx="5256584" cy="936104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fr-FR" sz="1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Daniel Perrin Toinin</a:t>
            </a:r>
            <a:endParaRPr lang="fr-FR" sz="18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" name="Imag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0312" y="5301208"/>
            <a:ext cx="1368152" cy="108012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260648"/>
            <a:ext cx="145585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 smtClean="0"/>
              <a:t>3.1</a:t>
            </a:r>
            <a:r>
              <a:rPr lang="fr-FR" sz="3600" b="1" dirty="0" smtClean="0"/>
              <a:t>. </a:t>
            </a:r>
            <a:r>
              <a:rPr lang="fr-FR" sz="3600" b="1" dirty="0"/>
              <a:t>selon quels critères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7638"/>
            <a:ext cx="8568952" cy="525172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285750" lvl="1"/>
            <a:r>
              <a:rPr lang="fr-FR" sz="4000" b="1" i="1" dirty="0" smtClean="0"/>
              <a:t> </a:t>
            </a:r>
            <a:r>
              <a:rPr lang="fr-FR" b="1" i="1" dirty="0" smtClean="0"/>
              <a:t>financiers </a:t>
            </a:r>
            <a:endParaRPr lang="fr-FR" b="1" i="1" dirty="0"/>
          </a:p>
          <a:p>
            <a:pPr marL="0" lvl="0" indent="0">
              <a:buNone/>
            </a:pPr>
            <a:r>
              <a:rPr lang="fr-FR" sz="2800" dirty="0"/>
              <a:t>En relation avec l'autonomie des établissements + modèle de calcul économique de choix d'investissement...</a:t>
            </a:r>
          </a:p>
          <a:p>
            <a:pPr marL="0" lvl="0" indent="0">
              <a:buNone/>
            </a:pPr>
            <a:r>
              <a:rPr lang="fr-FR" sz="2800" dirty="0"/>
              <a:t>Un élément de choix se situe sans doute au niveau du moteur de bases de données, selon qu'il est gratuit (</a:t>
            </a:r>
            <a:r>
              <a:rPr lang="fr-FR" sz="2800" dirty="0" err="1"/>
              <a:t>Mysql</a:t>
            </a:r>
            <a:r>
              <a:rPr lang="fr-FR" sz="2800" dirty="0"/>
              <a:t>) ou payant (SQL Server).</a:t>
            </a:r>
          </a:p>
          <a:p>
            <a:pPr marL="0" indent="0">
              <a:buNone/>
            </a:pPr>
            <a:r>
              <a:rPr lang="fr-FR" sz="2800" dirty="0"/>
              <a:t> </a:t>
            </a:r>
          </a:p>
          <a:p>
            <a:pPr marL="285750" lvl="1"/>
            <a:r>
              <a:rPr lang="fr-FR" b="1" i="1" dirty="0" smtClean="0"/>
              <a:t> contextuels </a:t>
            </a:r>
            <a:endParaRPr lang="fr-FR" b="1" i="1" dirty="0"/>
          </a:p>
          <a:p>
            <a:pPr marL="0" lvl="0" indent="0">
              <a:buNone/>
            </a:pPr>
            <a:r>
              <a:rPr lang="fr-FR" sz="2800" dirty="0" smtClean="0"/>
              <a:t>politique </a:t>
            </a:r>
            <a:r>
              <a:rPr lang="fr-FR" sz="2800" dirty="0"/>
              <a:t>d'établissement harmonieuse entre les diverses filières mobilisant les </a:t>
            </a:r>
            <a:r>
              <a:rPr lang="fr-FR" sz="2800" dirty="0" err="1" smtClean="0"/>
              <a:t>PGI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26965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FR" sz="3600" b="1" dirty="0" smtClean="0"/>
              <a:t>3.2</a:t>
            </a:r>
            <a:r>
              <a:rPr lang="fr-FR" sz="3600" b="1" dirty="0" smtClean="0"/>
              <a:t>. </a:t>
            </a:r>
            <a:r>
              <a:rPr lang="fr-FR" sz="3600" b="1" dirty="0"/>
              <a:t>Cegid </a:t>
            </a:r>
            <a:r>
              <a:rPr lang="fr-FR" sz="3600" b="1" i="1" dirty="0" smtClean="0"/>
              <a:t>vs</a:t>
            </a:r>
            <a:r>
              <a:rPr lang="fr-FR" sz="3600" b="1" dirty="0" smtClean="0"/>
              <a:t> </a:t>
            </a:r>
            <a:r>
              <a:rPr lang="fr-FR" sz="3600" b="1" dirty="0" err="1"/>
              <a:t>EBP</a:t>
            </a:r>
            <a:r>
              <a:rPr lang="fr-FR" sz="3600" b="1" dirty="0"/>
              <a:t> </a:t>
            </a:r>
            <a:r>
              <a:rPr lang="fr-FR" sz="3600" b="1" i="1" dirty="0" smtClean="0"/>
              <a:t>vs</a:t>
            </a:r>
            <a:r>
              <a:rPr lang="fr-FR" sz="3600" b="1" dirty="0" smtClean="0"/>
              <a:t> </a:t>
            </a:r>
            <a:r>
              <a:rPr lang="fr-FR" sz="3600" b="1" dirty="0"/>
              <a:t>Sage, </a:t>
            </a:r>
            <a:r>
              <a:rPr lang="fr-FR" sz="3600" b="1" i="1" dirty="0" smtClean="0"/>
              <a:t>vs</a:t>
            </a:r>
            <a:r>
              <a:rPr lang="fr-FR" sz="3600" b="1" dirty="0"/>
              <a:t>...cela </a:t>
            </a:r>
            <a:r>
              <a:rPr lang="fr-FR" sz="3600" b="1" dirty="0" smtClean="0"/>
              <a:t>a t-il </a:t>
            </a:r>
            <a:r>
              <a:rPr lang="fr-FR" sz="3600" b="1" dirty="0"/>
              <a:t>du sens </a:t>
            </a:r>
            <a:r>
              <a:rPr lang="fr-FR" sz="3600" b="1" dirty="0" smtClean="0"/>
              <a:t>?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46085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400" b="1" i="1" dirty="0"/>
              <a:t>Bien sûr, puisque vous et vos étudiants </a:t>
            </a:r>
            <a:r>
              <a:rPr lang="fr-FR" sz="2400" b="1" i="1" dirty="0" smtClean="0"/>
              <a:t/>
            </a:r>
            <a:br>
              <a:rPr lang="fr-FR" sz="2400" b="1" i="1" dirty="0" smtClean="0"/>
            </a:br>
            <a:r>
              <a:rPr lang="fr-FR" sz="2400" b="1" i="1" dirty="0" smtClean="0"/>
              <a:t>allez </a:t>
            </a:r>
            <a:r>
              <a:rPr lang="fr-FR" sz="2400" b="1" i="1" dirty="0"/>
              <a:t>en être les utilisateurs intensifs </a:t>
            </a:r>
            <a:r>
              <a:rPr lang="fr-FR" sz="2400" b="1" i="1" dirty="0" smtClean="0"/>
              <a:t>!</a:t>
            </a:r>
          </a:p>
          <a:p>
            <a:pPr algn="ctr">
              <a:buNone/>
            </a:pPr>
            <a:endParaRPr lang="fr-FR" sz="2400" b="1" i="1" dirty="0" smtClean="0"/>
          </a:p>
          <a:p>
            <a:pPr>
              <a:lnSpc>
                <a:spcPct val="150000"/>
              </a:lnSpc>
            </a:pPr>
            <a:r>
              <a:rPr lang="fr-FR" sz="2400" dirty="0" smtClean="0"/>
              <a:t>XXX serait plus </a:t>
            </a:r>
            <a:r>
              <a:rPr lang="fr-FR" sz="2400" dirty="0"/>
              <a:t>"lourd" </a:t>
            </a:r>
            <a:r>
              <a:rPr lang="fr-FR" sz="2400" dirty="0" smtClean="0"/>
              <a:t>qu‘</a:t>
            </a:r>
            <a:r>
              <a:rPr lang="fr-FR" sz="2400" dirty="0" err="1" smtClean="0"/>
              <a:t>YYY</a:t>
            </a:r>
            <a:r>
              <a:rPr lang="fr-FR" sz="2400" dirty="0" smtClean="0"/>
              <a:t>… lourdeur = ?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Tel </a:t>
            </a:r>
            <a:r>
              <a:rPr lang="fr-FR" sz="2400" dirty="0" err="1"/>
              <a:t>PGI</a:t>
            </a:r>
            <a:r>
              <a:rPr lang="fr-FR" sz="2400" dirty="0"/>
              <a:t> est plus intuitif et plus ergonomique que l'autre </a:t>
            </a:r>
            <a:r>
              <a:rPr lang="fr-FR" sz="2400" dirty="0" smtClean="0"/>
              <a:t>!</a:t>
            </a:r>
          </a:p>
          <a:p>
            <a:pPr>
              <a:lnSpc>
                <a:spcPct val="150000"/>
              </a:lnSpc>
            </a:pPr>
            <a:r>
              <a:rPr lang="fr-FR" sz="2400" dirty="0" smtClean="0"/>
              <a:t>Il </a:t>
            </a:r>
            <a:r>
              <a:rPr lang="fr-FR" sz="2400" dirty="0"/>
              <a:t>existe plus de cas pédagogiques et de ressources pour tel </a:t>
            </a:r>
            <a:r>
              <a:rPr lang="fr-FR" sz="2400" dirty="0" err="1"/>
              <a:t>PGI</a:t>
            </a:r>
            <a:r>
              <a:rPr lang="fr-FR" sz="2400" dirty="0"/>
              <a:t> </a:t>
            </a:r>
            <a:r>
              <a:rPr lang="fr-FR" sz="2400" dirty="0" smtClean="0"/>
              <a:t>...</a:t>
            </a:r>
          </a:p>
          <a:p>
            <a:pPr>
              <a:lnSpc>
                <a:spcPct val="150000"/>
              </a:lnSpc>
            </a:pPr>
            <a:r>
              <a:rPr lang="fr-FR" sz="2400" dirty="0"/>
              <a:t>possibilité ou non d'installer le </a:t>
            </a:r>
            <a:r>
              <a:rPr lang="fr-FR" sz="2400" dirty="0" err="1"/>
              <a:t>PGI</a:t>
            </a:r>
            <a:r>
              <a:rPr lang="fr-FR" sz="2400" dirty="0"/>
              <a:t> sur son poste </a:t>
            </a:r>
            <a:r>
              <a:rPr lang="fr-FR" sz="2400" dirty="0" smtClean="0"/>
              <a:t>personnel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600" b="1" dirty="0" smtClean="0"/>
              <a:t>Préambule : l’accompagnement…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46085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2800" b="1" dirty="0" smtClean="0"/>
          </a:p>
          <a:p>
            <a:r>
              <a:rPr lang="fr-FR" sz="2800" b="1" dirty="0" smtClean="0"/>
              <a:t>Un parcours </a:t>
            </a:r>
            <a:r>
              <a:rPr lang="fr-FR" sz="2800" b="1" dirty="0" err="1" smtClean="0"/>
              <a:t>M@agistere</a:t>
            </a:r>
            <a:r>
              <a:rPr lang="fr-FR" sz="2800" b="1" dirty="0" smtClean="0"/>
              <a:t> au niveau </a:t>
            </a:r>
            <a:r>
              <a:rPr lang="fr-FR" sz="2800" b="1" dirty="0"/>
              <a:t>national </a:t>
            </a: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>ouvert </a:t>
            </a:r>
            <a:r>
              <a:rPr lang="fr-FR" sz="2800" b="1" dirty="0"/>
              <a:t>à </a:t>
            </a:r>
            <a:r>
              <a:rPr lang="fr-FR" sz="2800" b="1" dirty="0" smtClean="0"/>
              <a:t>la rentrée</a:t>
            </a: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(parcours créé dans l’académie de </a:t>
            </a:r>
            <a:r>
              <a:rPr lang="fr-FR" sz="2400" dirty="0" err="1" smtClean="0"/>
              <a:t>Creteil</a:t>
            </a:r>
            <a:r>
              <a:rPr lang="fr-FR" sz="2400" dirty="0" smtClean="0"/>
              <a:t>)</a:t>
            </a:r>
            <a:endParaRPr lang="fr-FR" sz="2400" dirty="0"/>
          </a:p>
          <a:p>
            <a:r>
              <a:rPr lang="fr-FR" sz="2800" b="1" dirty="0"/>
              <a:t>Des ressources de présentation du P7 en ligne sur le Crcf : </a:t>
            </a:r>
            <a:endParaRPr lang="fr-FR" sz="2800" b="1" dirty="0" smtClean="0"/>
          </a:p>
          <a:p>
            <a:pPr lvl="1"/>
            <a:r>
              <a:rPr lang="fr-FR" sz="2000" dirty="0" smtClean="0">
                <a:hlinkClick r:id="rId3"/>
              </a:rPr>
              <a:t>présentations du séminaire</a:t>
            </a:r>
            <a:endParaRPr lang="fr-FR" sz="2000" dirty="0" smtClean="0"/>
          </a:p>
          <a:p>
            <a:pPr lvl="1"/>
            <a:r>
              <a:rPr lang="fr-FR" sz="2000" b="1" dirty="0" smtClean="0">
                <a:hlinkClick r:id="rId4"/>
              </a:rPr>
              <a:t>FAQ</a:t>
            </a:r>
            <a:endParaRPr lang="fr-FR" sz="2000" b="1" dirty="0" smtClean="0"/>
          </a:p>
          <a:p>
            <a:pPr lvl="1"/>
            <a:r>
              <a:rPr lang="fr-FR" sz="2000" b="1" dirty="0" smtClean="0"/>
              <a:t>Document </a:t>
            </a:r>
            <a:r>
              <a:rPr lang="fr-FR" sz="2000" b="1" dirty="0" smtClean="0">
                <a:hlinkClick r:id="rId5" action="ppaction://hlinkfile"/>
              </a:rPr>
              <a:t>«explicitation des activités du P7 »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96897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/>
              <a:t>1. </a:t>
            </a:r>
            <a:r>
              <a:rPr lang="fr-FR" sz="3200" b="1" dirty="0" smtClean="0"/>
              <a:t>Articuler </a:t>
            </a:r>
            <a:r>
              <a:rPr lang="fr-FR" sz="3200" b="1" dirty="0"/>
              <a:t>processus métier et processus support (P7</a:t>
            </a:r>
            <a:r>
              <a:rPr lang="fr-FR" sz="3200" b="1" dirty="0" smtClean="0"/>
              <a:t>) ?...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556792"/>
            <a:ext cx="8676456" cy="496855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i="1" dirty="0"/>
              <a:t>Deux situations pédagogiques pourraient être proposées.</a:t>
            </a:r>
          </a:p>
          <a:p>
            <a:pPr marL="0" lvl="1" indent="0">
              <a:buNone/>
            </a:pPr>
            <a:r>
              <a:rPr lang="fr-FR" sz="2400" b="1" i="1" dirty="0"/>
              <a:t> a) Travailler une activité P1 (ou P2 à P6) et l'exploiter en P7</a:t>
            </a:r>
          </a:p>
          <a:p>
            <a:pPr marL="534988" lvl="1" indent="-134938">
              <a:buFont typeface="Arial" pitchFamily="34" charset="0"/>
              <a:buChar char="•"/>
            </a:pPr>
            <a:r>
              <a:rPr lang="fr-FR" sz="2000" dirty="0"/>
              <a:t>Synthétiser, extraire des notions/concepts depuis l'activité en cours</a:t>
            </a:r>
          </a:p>
          <a:p>
            <a:pPr marL="534988" lvl="1" indent="-134938">
              <a:buFont typeface="Arial" pitchFamily="34" charset="0"/>
              <a:buChar char="•"/>
            </a:pPr>
            <a:r>
              <a:rPr lang="fr-FR" sz="2000" dirty="0"/>
              <a:t>Résoudre une question non résolue lors de l'activité dans le processus principal </a:t>
            </a:r>
          </a:p>
          <a:p>
            <a:pPr marL="534988" lvl="1" indent="-134938">
              <a:buFont typeface="Arial" pitchFamily="34" charset="0"/>
              <a:buChar char="•"/>
            </a:pPr>
            <a:r>
              <a:rPr lang="fr-FR" sz="2000" dirty="0"/>
              <a:t>Approfondir, rebondir, compléter les activités du </a:t>
            </a:r>
            <a:r>
              <a:rPr lang="fr-FR" sz="2000"/>
              <a:t>processus </a:t>
            </a:r>
            <a:r>
              <a:rPr lang="fr-FR" sz="2000" smtClean="0"/>
              <a:t>principal</a:t>
            </a:r>
          </a:p>
          <a:p>
            <a:pPr marL="400050" lvl="1" indent="0">
              <a:buNone/>
            </a:pPr>
            <a:endParaRPr lang="fr-FR" sz="2000" dirty="0"/>
          </a:p>
          <a:p>
            <a:pPr marL="0" lvl="1" indent="0">
              <a:buNone/>
            </a:pPr>
            <a:r>
              <a:rPr lang="fr-FR" sz="2400" b="1" i="1" dirty="0"/>
              <a:t>b) </a:t>
            </a:r>
            <a:r>
              <a:rPr lang="fr-FR" sz="2400" b="1" i="1" dirty="0" smtClean="0"/>
              <a:t>Travailler </a:t>
            </a:r>
            <a:r>
              <a:rPr lang="fr-FR" sz="2400" b="1" i="1" dirty="0"/>
              <a:t>en P7 et réinvestir en processus métier (P1 à P6)</a:t>
            </a:r>
          </a:p>
          <a:p>
            <a:pPr marL="534988" lvl="1" indent="-134938">
              <a:buFont typeface="Arial" panose="020B0604020202020204" pitchFamily="34" charset="0"/>
              <a:buChar char="•"/>
            </a:pPr>
            <a:r>
              <a:rPr lang="fr-FR" sz="2000" dirty="0"/>
              <a:t>Appliquer une méthode, une technique à une situation professionnelle </a:t>
            </a:r>
          </a:p>
          <a:p>
            <a:pPr marL="534988" lvl="1" indent="-134938">
              <a:buFont typeface="Arial" panose="020B0604020202020204" pitchFamily="34" charset="0"/>
              <a:buChar char="•"/>
            </a:pPr>
            <a:r>
              <a:rPr lang="fr-FR" sz="2000" dirty="0"/>
              <a:t>Ajouter une facette ou une mission à une situation professionnelle </a:t>
            </a:r>
          </a:p>
          <a:p>
            <a:pPr marL="400050" lvl="1" indent="0">
              <a:buNone/>
            </a:pPr>
            <a:endParaRPr lang="fr-FR" sz="2700" dirty="0"/>
          </a:p>
          <a:p>
            <a:pPr marL="0" indent="0">
              <a:buNone/>
            </a:pPr>
            <a:endParaRPr lang="fr-FR" sz="2400" b="1" i="1" dirty="0"/>
          </a:p>
        </p:txBody>
      </p:sp>
    </p:spTree>
    <p:extLst>
      <p:ext uri="{BB962C8B-B14F-4D97-AF65-F5344CB8AC3E}">
        <p14:creationId xmlns:p14="http://schemas.microsoft.com/office/powerpoint/2010/main" val="70462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600" b="1" dirty="0" smtClean="0"/>
              <a:t>2. </a:t>
            </a:r>
            <a:r>
              <a:rPr lang="fr-FR" sz="3600" b="1" dirty="0"/>
              <a:t>Quels usages pédagogiques des </a:t>
            </a:r>
            <a:r>
              <a:rPr lang="fr-FR" sz="3600" b="1" dirty="0" err="1"/>
              <a:t>PGI</a:t>
            </a:r>
            <a:r>
              <a:rPr lang="fr-FR" sz="3600" b="1" dirty="0"/>
              <a:t>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460851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2800" b="1" dirty="0"/>
              <a:t>Passer d'un démarche </a:t>
            </a:r>
            <a:r>
              <a:rPr lang="fr-FR" sz="2800" b="1" dirty="0" smtClean="0"/>
              <a:t>« d'apprentissage </a:t>
            </a:r>
            <a:r>
              <a:rPr lang="fr-FR" sz="2800" b="1" dirty="0"/>
              <a:t>de </a:t>
            </a:r>
            <a:r>
              <a:rPr lang="fr-FR" sz="2800" b="1" dirty="0" smtClean="0"/>
              <a:t>l'outil », </a:t>
            </a:r>
            <a:r>
              <a:rPr lang="fr-FR" sz="2800" b="1" dirty="0"/>
              <a:t>à une démarche </a:t>
            </a:r>
            <a:r>
              <a:rPr lang="fr-FR" sz="2800" b="1" dirty="0" smtClean="0"/>
              <a:t>« d'apprentissage </a:t>
            </a:r>
            <a:r>
              <a:rPr lang="fr-FR" sz="2800" b="1" dirty="0"/>
              <a:t>AVEC </a:t>
            </a:r>
            <a:r>
              <a:rPr lang="fr-FR" sz="2800" b="1" dirty="0" smtClean="0"/>
              <a:t>l'outil »</a:t>
            </a:r>
          </a:p>
          <a:p>
            <a:pPr marL="0" indent="0">
              <a:buNone/>
            </a:pP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démarche antérieure : 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/>
              <a:t>création du dossier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/>
              <a:t>paramétrage intégral du dossier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/>
              <a:t>création-saisie des fiches clients, fournisseurs, articles et produits, immobilisations, salariés...</a:t>
            </a:r>
          </a:p>
          <a:p>
            <a:pPr marL="457200" lvl="0" indent="-457200">
              <a:buFont typeface="+mj-lt"/>
              <a:buAutoNum type="arabicPeriod"/>
            </a:pPr>
            <a:r>
              <a:rPr lang="fr-FR" sz="2400" dirty="0"/>
              <a:t>Exploitation (parfois limitée, avec le temps qui restait ...).</a:t>
            </a:r>
          </a:p>
          <a:p>
            <a:pPr marL="0" indent="0">
              <a:buNone/>
            </a:pPr>
            <a:endParaRPr lang="fr-FR" sz="2400" i="1" dirty="0" smtClean="0">
              <a:solidFill>
                <a:srgbClr val="990033"/>
              </a:solidFill>
            </a:endParaRPr>
          </a:p>
          <a:p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346965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b="1" dirty="0" smtClean="0"/>
              <a:t>2.1</a:t>
            </a:r>
            <a:r>
              <a:rPr lang="fr-FR" sz="3600" b="1" dirty="0"/>
              <a:t>. </a:t>
            </a:r>
            <a:r>
              <a:rPr lang="fr-FR" sz="3600" b="1" dirty="0" smtClean="0"/>
              <a:t>démarche </a:t>
            </a:r>
            <a:r>
              <a:rPr lang="fr-FR" sz="3600" b="1" dirty="0"/>
              <a:t>« d'apprentissage AVEC l'outil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496855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sz="2800" b="1" u="sng" dirty="0"/>
              <a:t>Une proposition de démarche(s) </a:t>
            </a:r>
            <a:r>
              <a:rPr lang="fr-FR" sz="2800" b="1" u="sng" dirty="0" smtClean="0"/>
              <a:t>…</a:t>
            </a:r>
          </a:p>
          <a:p>
            <a:pPr marL="0" indent="0">
              <a:buNone/>
            </a:pPr>
            <a:endParaRPr lang="fr-FR" sz="2800" b="1" u="sng" dirty="0"/>
          </a:p>
          <a:p>
            <a:pPr marL="636587" indent="-457200">
              <a:buAutoNum type="arabicPeriod"/>
            </a:pPr>
            <a:r>
              <a:rPr lang="fr-FR" sz="2400" b="1" i="1" dirty="0" smtClean="0"/>
              <a:t>Utiliser </a:t>
            </a:r>
            <a:r>
              <a:rPr lang="fr-FR" sz="2400" b="1" i="1" dirty="0"/>
              <a:t>une base déjà </a:t>
            </a:r>
            <a:r>
              <a:rPr lang="fr-FR" sz="2400" b="1" i="1" dirty="0" smtClean="0"/>
              <a:t>créée</a:t>
            </a:r>
            <a:r>
              <a:rPr lang="fr-FR" sz="2400" b="1" i="1" dirty="0"/>
              <a:t> </a:t>
            </a:r>
            <a:r>
              <a:rPr lang="fr-FR" sz="2400" b="1" i="1" dirty="0" smtClean="0"/>
              <a:t>: </a:t>
            </a:r>
            <a:br>
              <a:rPr lang="fr-FR" sz="2400" b="1" i="1" dirty="0" smtClean="0"/>
            </a:br>
            <a:r>
              <a:rPr lang="fr-FR" sz="2400" dirty="0" smtClean="0"/>
              <a:t>paramétrage </a:t>
            </a:r>
            <a:r>
              <a:rPr lang="fr-FR" sz="2400" dirty="0"/>
              <a:t>réalisé (</a:t>
            </a:r>
            <a:r>
              <a:rPr lang="fr-FR" sz="2400" dirty="0" smtClean="0"/>
              <a:t>mais </a:t>
            </a:r>
            <a:r>
              <a:rPr lang="fr-FR" sz="2400" dirty="0"/>
              <a:t>imparfait), </a:t>
            </a:r>
            <a:r>
              <a:rPr lang="fr-FR" sz="2400" dirty="0" smtClean="0"/>
              <a:t> </a:t>
            </a:r>
            <a:r>
              <a:rPr lang="fr-FR" sz="2400" dirty="0"/>
              <a:t>implantation préalable </a:t>
            </a:r>
            <a:r>
              <a:rPr lang="fr-FR" sz="2400" dirty="0" smtClean="0"/>
              <a:t>des </a:t>
            </a:r>
            <a:r>
              <a:rPr lang="fr-FR" sz="2400" dirty="0"/>
              <a:t>règles </a:t>
            </a:r>
            <a:r>
              <a:rPr lang="fr-FR" sz="2400" dirty="0" smtClean="0"/>
              <a:t>de gestion, implantation </a:t>
            </a:r>
            <a:r>
              <a:rPr lang="fr-FR" sz="2400" dirty="0"/>
              <a:t>préalable </a:t>
            </a:r>
            <a:r>
              <a:rPr lang="fr-FR" sz="2400" dirty="0" smtClean="0"/>
              <a:t>des </a:t>
            </a:r>
            <a:r>
              <a:rPr lang="fr-FR" sz="2400" dirty="0"/>
              <a:t>"objets" de </a:t>
            </a:r>
            <a:r>
              <a:rPr lang="fr-FR" sz="2400" dirty="0" smtClean="0"/>
              <a:t>gestion, définition </a:t>
            </a:r>
            <a:r>
              <a:rPr lang="fr-FR" sz="2400" dirty="0"/>
              <a:t>préalable </a:t>
            </a:r>
            <a:r>
              <a:rPr lang="fr-FR" sz="2400" dirty="0" smtClean="0"/>
              <a:t>des </a:t>
            </a:r>
            <a:r>
              <a:rPr lang="fr-FR" sz="2400" dirty="0"/>
              <a:t>droits et </a:t>
            </a:r>
            <a:r>
              <a:rPr lang="fr-FR" sz="2400" dirty="0" smtClean="0"/>
              <a:t>autorisations</a:t>
            </a:r>
          </a:p>
          <a:p>
            <a:pPr marL="179387" indent="0">
              <a:buNone/>
            </a:pPr>
            <a:endParaRPr lang="fr-FR" sz="2400" dirty="0" smtClean="0"/>
          </a:p>
          <a:p>
            <a:pPr marL="539750" indent="-360363">
              <a:buNone/>
            </a:pPr>
            <a:r>
              <a:rPr lang="fr-FR" sz="2400" b="1" i="1" dirty="0" smtClean="0"/>
              <a:t>2. Puis, un choix pédagogique :</a:t>
            </a:r>
          </a:p>
          <a:p>
            <a:pPr marL="360363" lvl="0" indent="0">
              <a:buNone/>
            </a:pPr>
            <a:r>
              <a:rPr lang="fr-FR" sz="2400" dirty="0" smtClean="0"/>
              <a:t>on alimente -ou pas…- en amont la base en opérations de l’entreprise,</a:t>
            </a:r>
          </a:p>
          <a:p>
            <a:pPr marL="360363" lvl="0" indent="0">
              <a:buNone/>
            </a:pPr>
            <a:endParaRPr lang="fr-FR" sz="2400" dirty="0"/>
          </a:p>
          <a:p>
            <a:pPr marL="539750" indent="-360363">
              <a:buNone/>
            </a:pPr>
            <a:r>
              <a:rPr lang="fr-FR" sz="2400" b="1" i="1" dirty="0"/>
              <a:t>3. Exploiter le SI en place</a:t>
            </a:r>
          </a:p>
          <a:p>
            <a:pPr marL="360363" lvl="0" indent="0">
              <a:buNone/>
            </a:pPr>
            <a:r>
              <a:rPr lang="fr-FR" sz="2400" dirty="0" smtClean="0"/>
              <a:t>On </a:t>
            </a:r>
            <a:r>
              <a:rPr lang="fr-FR" sz="2400" dirty="0"/>
              <a:t>privilégiera la logique de l’évènement </a:t>
            </a:r>
            <a:r>
              <a:rPr lang="fr-FR" sz="2400" dirty="0" smtClean="0"/>
              <a:t>déclencheur</a:t>
            </a:r>
          </a:p>
          <a:p>
            <a:pPr marL="360363" lvl="0" indent="0">
              <a:buNone/>
            </a:pPr>
            <a:endParaRPr lang="fr-FR" sz="2400" dirty="0" smtClean="0"/>
          </a:p>
          <a:p>
            <a:pPr marL="539750" indent="-360363">
              <a:buNone/>
            </a:pPr>
            <a:r>
              <a:rPr lang="fr-FR" sz="2400" dirty="0" smtClean="0"/>
              <a:t>4.</a:t>
            </a:r>
            <a:r>
              <a:rPr lang="fr-FR" sz="2400" b="1" i="1" dirty="0" smtClean="0"/>
              <a:t> Introduire un aléa au sens du référentiel de BTS-CG</a:t>
            </a:r>
          </a:p>
          <a:p>
            <a:pPr marL="360363" indent="0">
              <a:buNone/>
            </a:pPr>
            <a:r>
              <a:rPr lang="fr-FR" sz="2400" b="1" i="1" dirty="0" smtClean="0"/>
              <a:t>Par </a:t>
            </a:r>
            <a:r>
              <a:rPr lang="fr-FR" sz="2400" b="1" i="1" dirty="0"/>
              <a:t>exemple </a:t>
            </a:r>
            <a:r>
              <a:rPr lang="fr-FR" sz="2400" b="1" i="1" dirty="0" smtClean="0"/>
              <a:t>: </a:t>
            </a:r>
            <a:r>
              <a:rPr lang="fr-FR" sz="2400" dirty="0" smtClean="0"/>
              <a:t>création </a:t>
            </a:r>
            <a:r>
              <a:rPr lang="fr-FR" sz="2400" dirty="0"/>
              <a:t>d'une nouvelle activité, </a:t>
            </a:r>
            <a:r>
              <a:rPr lang="fr-FR" sz="2400" dirty="0" smtClean="0"/>
              <a:t>apparition </a:t>
            </a:r>
            <a:r>
              <a:rPr lang="fr-FR" sz="2400" dirty="0"/>
              <a:t>d'une nouvelle réglementation </a:t>
            </a:r>
            <a:r>
              <a:rPr lang="fr-FR" sz="2400" dirty="0" smtClean="0"/>
              <a:t>comptable, constat </a:t>
            </a:r>
            <a:r>
              <a:rPr lang="fr-FR" sz="2400" dirty="0"/>
              <a:t>de </a:t>
            </a:r>
            <a:r>
              <a:rPr lang="fr-FR" sz="2400" dirty="0" smtClean="0"/>
              <a:t>dysfonctionnements ...</a:t>
            </a:r>
          </a:p>
          <a:p>
            <a:pPr marL="179388" indent="-179388">
              <a:buNone/>
            </a:pPr>
            <a:r>
              <a:rPr lang="fr-FR" sz="2400" dirty="0" smtClean="0"/>
              <a:t> </a:t>
            </a:r>
          </a:p>
          <a:p>
            <a:pPr marL="539750" indent="-360363">
              <a:buNone/>
            </a:pPr>
            <a:r>
              <a:rPr lang="fr-FR" sz="2400" b="1" i="1" dirty="0" smtClean="0"/>
              <a:t>5</a:t>
            </a:r>
            <a:r>
              <a:rPr lang="fr-FR" sz="2400" b="1" i="1" dirty="0"/>
              <a:t>. Implantation des paramètres et règles de gestion et mise en œuvre des modifications apportées, toujours en réponse au besoin de gestion.</a:t>
            </a:r>
          </a:p>
          <a:p>
            <a:pPr marL="179388" indent="-179388">
              <a:buNone/>
            </a:pPr>
            <a:r>
              <a:rPr lang="fr-FR" sz="2400" dirty="0"/>
              <a:t> </a:t>
            </a:r>
          </a:p>
          <a:p>
            <a:pPr marL="539750" indent="-360363">
              <a:buNone/>
            </a:pPr>
            <a:r>
              <a:rPr lang="fr-FR" sz="2400" b="1" i="1" dirty="0"/>
              <a:t>6. Prise de recul et analyse de ce qui a été fait, appris, de la résolution du problème, des apports ou limites pour l'entreprise</a:t>
            </a:r>
            <a:r>
              <a:rPr lang="fr-FR" sz="2400" b="1" i="1" dirty="0" smtClean="0"/>
              <a:t>...</a:t>
            </a:r>
            <a:endParaRPr lang="fr-FR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sz="3600" b="1" dirty="0" smtClean="0"/>
              <a:t>2.1</a:t>
            </a:r>
            <a:r>
              <a:rPr lang="fr-FR" sz="3600" b="1" dirty="0"/>
              <a:t>. démarche « d'apprentissage AVEC l'outil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496855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fr-FR" sz="2400" dirty="0"/>
              <a:t>Ainsi, </a:t>
            </a:r>
            <a:endParaRPr lang="fr-FR" sz="2400" dirty="0" smtClean="0"/>
          </a:p>
          <a:p>
            <a:pPr marL="324000" lvl="0">
              <a:lnSpc>
                <a:spcPct val="110000"/>
              </a:lnSpc>
              <a:spcBef>
                <a:spcPts val="1200"/>
              </a:spcBef>
            </a:pPr>
            <a:r>
              <a:rPr lang="fr-FR" sz="2400" dirty="0" smtClean="0"/>
              <a:t>on </a:t>
            </a:r>
            <a:r>
              <a:rPr lang="fr-FR" sz="2400" dirty="0"/>
              <a:t>n'apprend pas le </a:t>
            </a:r>
            <a:r>
              <a:rPr lang="fr-FR" sz="2400" dirty="0" err="1"/>
              <a:t>PGI</a:t>
            </a:r>
            <a:r>
              <a:rPr lang="fr-FR" sz="2400" dirty="0"/>
              <a:t> pour lui-même, mais en fonction des besoins ou problématiques de la </a:t>
            </a:r>
            <a:r>
              <a:rPr lang="fr-FR" sz="2400" dirty="0" err="1"/>
              <a:t>SP</a:t>
            </a:r>
            <a:r>
              <a:rPr lang="fr-FR" sz="2400" dirty="0"/>
              <a:t>,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fr-FR" sz="2400" dirty="0"/>
              <a:t>on montre que le </a:t>
            </a:r>
            <a:r>
              <a:rPr lang="fr-FR" sz="2400" dirty="0" err="1"/>
              <a:t>PGI</a:t>
            </a:r>
            <a:r>
              <a:rPr lang="fr-FR" sz="2400" dirty="0"/>
              <a:t> est structuré par </a:t>
            </a:r>
            <a:r>
              <a:rPr lang="fr-FR" sz="2400" dirty="0" smtClean="0"/>
              <a:t>l'organisation,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fr-FR" sz="2400" dirty="0" smtClean="0"/>
              <a:t>et </a:t>
            </a:r>
            <a:r>
              <a:rPr lang="fr-FR" sz="2400" dirty="0"/>
              <a:t>a lui-même des effets structurants sur l'organisation </a:t>
            </a:r>
            <a:endParaRPr lang="fr-FR" sz="2400" dirty="0" smtClean="0"/>
          </a:p>
          <a:p>
            <a:pPr marL="324000" lvl="0">
              <a:lnSpc>
                <a:spcPct val="110000"/>
              </a:lnSpc>
              <a:spcBef>
                <a:spcPts val="1200"/>
              </a:spcBef>
            </a:pPr>
            <a:r>
              <a:rPr lang="fr-FR" sz="2400" dirty="0" smtClean="0"/>
              <a:t>on </a:t>
            </a:r>
            <a:r>
              <a:rPr lang="fr-FR" sz="2400" dirty="0"/>
              <a:t>se situe bien dans une logique "évènements - résultats - acteurs et rôles".</a:t>
            </a:r>
          </a:p>
          <a:p>
            <a:pPr marL="0" indent="0">
              <a:buNone/>
            </a:pPr>
            <a:endParaRPr lang="fr-FR" sz="2400" b="1" i="1" dirty="0"/>
          </a:p>
        </p:txBody>
      </p:sp>
    </p:spTree>
    <p:extLst>
      <p:ext uri="{BB962C8B-B14F-4D97-AF65-F5344CB8AC3E}">
        <p14:creationId xmlns:p14="http://schemas.microsoft.com/office/powerpoint/2010/main" val="34335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b="1" dirty="0" smtClean="0"/>
              <a:t>2.2. </a:t>
            </a:r>
            <a:r>
              <a:rPr lang="fr-FR" sz="3600" b="1" dirty="0"/>
              <a:t>Vers une typologie des travaux </a:t>
            </a:r>
            <a:r>
              <a:rPr lang="fr-FR" sz="3600" b="1" dirty="0" smtClean="0"/>
              <a:t>réalisables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496855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47500" lnSpcReduction="20000"/>
          </a:bodyPr>
          <a:lstStyle/>
          <a:p>
            <a:pPr marL="0" lvl="1" indent="0">
              <a:buNone/>
            </a:pPr>
            <a:r>
              <a:rPr lang="fr-FR" sz="3800" b="1" i="1" dirty="0"/>
              <a:t>Paramétrer selon un besoin</a:t>
            </a:r>
          </a:p>
          <a:p>
            <a:pPr marL="534988" lvl="1" indent="-134938">
              <a:buFont typeface="Arial" panose="020B0604020202020204" pitchFamily="34" charset="0"/>
              <a:buChar char="•"/>
            </a:pPr>
            <a:r>
              <a:rPr lang="fr-FR" dirty="0"/>
              <a:t>Où sont situés les paramètres logiciels ? </a:t>
            </a:r>
          </a:p>
          <a:p>
            <a:pPr marL="534988" lvl="1" indent="-134938">
              <a:buFont typeface="Arial" panose="020B0604020202020204" pitchFamily="34" charset="0"/>
              <a:buChar char="•"/>
            </a:pPr>
            <a:r>
              <a:rPr lang="fr-FR" dirty="0" smtClean="0"/>
              <a:t>Où </a:t>
            </a:r>
            <a:r>
              <a:rPr lang="fr-FR" dirty="0"/>
              <a:t>se situent les paramètres liés au dossier (au contexte d'entreprise) ? </a:t>
            </a:r>
          </a:p>
          <a:p>
            <a:pPr marL="534988" lvl="1" indent="-134938">
              <a:buFont typeface="Arial" panose="020B0604020202020204" pitchFamily="34" charset="0"/>
              <a:buChar char="•"/>
            </a:pPr>
            <a:r>
              <a:rPr lang="fr-FR" dirty="0" smtClean="0"/>
              <a:t>Comment </a:t>
            </a:r>
            <a:r>
              <a:rPr lang="fr-FR" dirty="0"/>
              <a:t>trouver un paramétrage particulier ou une méthode de gestion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 </a:t>
            </a:r>
          </a:p>
          <a:p>
            <a:pPr marL="0" lvl="1" indent="0">
              <a:buNone/>
            </a:pPr>
            <a:r>
              <a:rPr lang="fr-FR" sz="3800" b="1" i="1" dirty="0"/>
              <a:t>Saisir des informations, alimenter la base de données</a:t>
            </a:r>
          </a:p>
          <a:p>
            <a:pPr marL="534988" lvl="1" indent="-134938">
              <a:buFont typeface="Arial" pitchFamily="34" charset="0"/>
              <a:buChar char="•"/>
            </a:pPr>
            <a:r>
              <a:rPr lang="fr-FR" sz="2700" dirty="0"/>
              <a:t>Se placer dans la logique du flux d'opérations :</a:t>
            </a:r>
          </a:p>
          <a:p>
            <a:pPr marL="400050" lvl="1" indent="0">
              <a:buNone/>
            </a:pPr>
            <a:r>
              <a:rPr lang="fr-FR" sz="2500" dirty="0">
                <a:sym typeface="Wingdings" panose="05000000000000000000" pitchFamily="2" charset="2"/>
              </a:rPr>
              <a:t></a:t>
            </a:r>
            <a:r>
              <a:rPr lang="fr-FR" sz="2500" dirty="0"/>
              <a:t> Assurer les transferts comptables.</a:t>
            </a:r>
          </a:p>
          <a:p>
            <a:pPr lvl="1" indent="-342900">
              <a:buFont typeface="Wingdings" panose="05000000000000000000" pitchFamily="2" charset="2"/>
              <a:buChar char="ð"/>
            </a:pPr>
            <a:r>
              <a:rPr lang="fr-FR" sz="2500" dirty="0" smtClean="0"/>
              <a:t>Utiliser </a:t>
            </a:r>
            <a:r>
              <a:rPr lang="fr-FR" sz="2500" dirty="0"/>
              <a:t>dans la mesure des possibilités logicielles : la saisie par importation directe de fichiers, les mises à jour par lots</a:t>
            </a:r>
            <a:r>
              <a:rPr lang="fr-FR" sz="2500" dirty="0" smtClean="0"/>
              <a:t>.</a:t>
            </a:r>
          </a:p>
          <a:p>
            <a:pPr marL="400050" lvl="1" indent="0">
              <a:buNone/>
            </a:pPr>
            <a:endParaRPr lang="fr-FR" sz="2500" dirty="0"/>
          </a:p>
          <a:p>
            <a:pPr marL="0" lvl="1" indent="0">
              <a:buNone/>
            </a:pPr>
            <a:r>
              <a:rPr lang="fr-FR" sz="3800" b="1" i="1" dirty="0"/>
              <a:t> Rechercher, extraire les informations</a:t>
            </a:r>
          </a:p>
          <a:p>
            <a:pPr marL="534988" lvl="1" indent="-134938">
              <a:buFont typeface="Arial" pitchFamily="34" charset="0"/>
              <a:buChar char="•"/>
            </a:pPr>
            <a:r>
              <a:rPr lang="fr-FR" sz="2700" dirty="0"/>
              <a:t>Utiliser les outils de l'interface du </a:t>
            </a:r>
            <a:r>
              <a:rPr lang="fr-FR" sz="2700" dirty="0" err="1"/>
              <a:t>PGI</a:t>
            </a:r>
            <a:r>
              <a:rPr lang="fr-FR" sz="2700" dirty="0"/>
              <a:t> : formulaires, écrans…</a:t>
            </a:r>
          </a:p>
          <a:p>
            <a:pPr marL="534988" lvl="1" indent="-134938">
              <a:buFont typeface="Arial" pitchFamily="34" charset="0"/>
              <a:buChar char="•"/>
            </a:pPr>
            <a:r>
              <a:rPr lang="fr-FR" sz="2700" dirty="0"/>
              <a:t>Paramétrer les listes d'affichages (possible dans Cegid, </a:t>
            </a:r>
            <a:r>
              <a:rPr lang="fr-FR" sz="2700" dirty="0" err="1"/>
              <a:t>EBP</a:t>
            </a:r>
            <a:r>
              <a:rPr lang="fr-FR" sz="2700" dirty="0"/>
              <a:t>…)</a:t>
            </a:r>
          </a:p>
          <a:p>
            <a:pPr marL="534988" lvl="1" indent="-134938">
              <a:buFont typeface="Arial" pitchFamily="34" charset="0"/>
              <a:buChar char="•"/>
            </a:pPr>
            <a:r>
              <a:rPr lang="fr-FR" sz="2700" dirty="0"/>
              <a:t>Utiliser des états ou des vues proposant la définition  de fichiers d'exportation</a:t>
            </a:r>
          </a:p>
          <a:p>
            <a:pPr marL="534988" lvl="1" indent="-134938">
              <a:buFont typeface="Arial" pitchFamily="34" charset="0"/>
              <a:buChar char="•"/>
            </a:pPr>
            <a:r>
              <a:rPr lang="fr-FR" sz="2700" dirty="0"/>
              <a:t>Préparer l'exportation avec les outils "natifs" du </a:t>
            </a:r>
            <a:r>
              <a:rPr lang="fr-FR" sz="2700" dirty="0" err="1"/>
              <a:t>PGI</a:t>
            </a:r>
            <a:r>
              <a:rPr lang="fr-FR" sz="2700" dirty="0"/>
              <a:t> </a:t>
            </a:r>
          </a:p>
          <a:p>
            <a:pPr marL="534988" lvl="1" indent="-134938">
              <a:buFont typeface="Arial" pitchFamily="34" charset="0"/>
              <a:buChar char="•"/>
            </a:pPr>
            <a:r>
              <a:rPr lang="fr-FR" sz="2700" dirty="0"/>
              <a:t>Visualiser les traductions SQL des fenêtres de filtrage, vues, états, etc.</a:t>
            </a:r>
          </a:p>
          <a:p>
            <a:endParaRPr lang="fr-FR" dirty="0"/>
          </a:p>
          <a:p>
            <a:pPr marL="0" lvl="1" indent="0">
              <a:buNone/>
            </a:pPr>
            <a:r>
              <a:rPr lang="fr-FR" sz="3800" b="1" i="1" dirty="0"/>
              <a:t> Traiter/exploiter les informations de la base</a:t>
            </a:r>
          </a:p>
          <a:p>
            <a:pPr marL="534988" lvl="1" indent="-134938">
              <a:buFont typeface="Arial" pitchFamily="34" charset="0"/>
              <a:buChar char="•"/>
            </a:pPr>
            <a:r>
              <a:rPr lang="fr-FR" sz="2700" dirty="0"/>
              <a:t>réaliser des traitements automatisés de l'information : </a:t>
            </a:r>
          </a:p>
          <a:p>
            <a:pPr marL="534988" lvl="1" indent="-134938">
              <a:buFont typeface="Arial" pitchFamily="34" charset="0"/>
              <a:buChar char="•"/>
            </a:pPr>
            <a:r>
              <a:rPr lang="fr-FR" sz="2700" dirty="0"/>
              <a:t>réaliser des analyses des informations : </a:t>
            </a:r>
          </a:p>
          <a:p>
            <a:pPr marL="935038" lvl="2" indent="-134938"/>
            <a:r>
              <a:rPr lang="fr-FR" sz="2300" dirty="0"/>
              <a:t>soit sur tableur, soit par les outils « natifs »</a:t>
            </a:r>
          </a:p>
          <a:p>
            <a:pPr marL="400050" lvl="1" indent="0">
              <a:buNone/>
            </a:pPr>
            <a:endParaRPr lang="fr-FR" sz="2700" dirty="0"/>
          </a:p>
          <a:p>
            <a:pPr marL="0" indent="0">
              <a:buNone/>
            </a:pPr>
            <a:endParaRPr lang="fr-FR" sz="2400" b="1" i="1" dirty="0"/>
          </a:p>
        </p:txBody>
      </p:sp>
    </p:spTree>
    <p:extLst>
      <p:ext uri="{BB962C8B-B14F-4D97-AF65-F5344CB8AC3E}">
        <p14:creationId xmlns:p14="http://schemas.microsoft.com/office/powerpoint/2010/main" val="224201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/>
              <a:t>3. </a:t>
            </a:r>
            <a:r>
              <a:rPr lang="fr-FR" sz="3600" b="1" dirty="0"/>
              <a:t>Quel </a:t>
            </a:r>
            <a:r>
              <a:rPr lang="fr-FR" sz="3600" b="1" dirty="0" err="1"/>
              <a:t>PGI</a:t>
            </a:r>
            <a:r>
              <a:rPr lang="fr-FR" sz="3600" b="1" dirty="0"/>
              <a:t> choisir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276873"/>
            <a:ext cx="8352928" cy="316835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/>
              <a:t>principe : la </a:t>
            </a:r>
            <a:r>
              <a:rPr lang="fr-FR" dirty="0"/>
              <a:t>liberté des établissements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cependant,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Fixer des critères objectifs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 smtClean="0"/>
              <a:t>3.1</a:t>
            </a:r>
            <a:r>
              <a:rPr lang="fr-FR" sz="3600" b="1" dirty="0" smtClean="0"/>
              <a:t>. </a:t>
            </a:r>
            <a:r>
              <a:rPr lang="fr-FR" sz="3600" b="1" dirty="0"/>
              <a:t>selon quels critères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7638"/>
            <a:ext cx="8568952" cy="525172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285750" lvl="1"/>
            <a:r>
              <a:rPr lang="fr-FR" b="1" i="1" dirty="0"/>
              <a:t>Techniques </a:t>
            </a:r>
            <a:r>
              <a:rPr lang="fr-FR" b="1" i="1" dirty="0" smtClean="0"/>
              <a:t>: le </a:t>
            </a:r>
            <a:r>
              <a:rPr lang="fr-FR" b="1" i="1" dirty="0"/>
              <a:t>choix d'un "vrai" </a:t>
            </a:r>
            <a:r>
              <a:rPr lang="fr-FR" b="1" i="1" dirty="0" err="1"/>
              <a:t>PGI</a:t>
            </a:r>
            <a:r>
              <a:rPr lang="fr-FR" b="1" i="1" dirty="0"/>
              <a:t> …</a:t>
            </a:r>
          </a:p>
          <a:p>
            <a:pPr marL="0" lvl="0" indent="0">
              <a:buNone/>
            </a:pPr>
            <a:r>
              <a:rPr lang="fr-FR" sz="2800" dirty="0" smtClean="0"/>
              <a:t>une </a:t>
            </a:r>
            <a:r>
              <a:rPr lang="fr-FR" sz="2800" dirty="0"/>
              <a:t>interface applicative </a:t>
            </a:r>
            <a:r>
              <a:rPr lang="fr-FR" sz="2800" dirty="0" smtClean="0"/>
              <a:t>unique,  </a:t>
            </a:r>
            <a:r>
              <a:rPr lang="fr-FR" sz="2800" dirty="0"/>
              <a:t>base de données unique, </a:t>
            </a:r>
            <a:r>
              <a:rPr lang="fr-FR" sz="2800" dirty="0" smtClean="0"/>
              <a:t>fonctionnement </a:t>
            </a:r>
            <a:r>
              <a:rPr lang="fr-FR" sz="2800" dirty="0"/>
              <a:t>en mode </a:t>
            </a:r>
            <a:r>
              <a:rPr lang="fr-FR" sz="2800" dirty="0" smtClean="0"/>
              <a:t>client-serveur, possibilité d‘extraire </a:t>
            </a:r>
            <a:r>
              <a:rPr lang="fr-FR" sz="2800" dirty="0"/>
              <a:t>et d'interroger ou d'exploiter la </a:t>
            </a:r>
            <a:r>
              <a:rPr lang="fr-FR" sz="2800" dirty="0" smtClean="0"/>
              <a:t>base</a:t>
            </a:r>
          </a:p>
          <a:p>
            <a:pPr marL="285750" lvl="1"/>
            <a:r>
              <a:rPr lang="fr-FR" sz="2900" b="1" i="1" dirty="0"/>
              <a:t>Fonctionnels </a:t>
            </a:r>
          </a:p>
          <a:p>
            <a:pPr marL="0" indent="0">
              <a:buNone/>
            </a:pPr>
            <a:r>
              <a:rPr lang="fr-FR" sz="2800" dirty="0"/>
              <a:t>couverture fonctionnelle </a:t>
            </a:r>
            <a:r>
              <a:rPr lang="fr-FR" sz="2800" dirty="0" smtClean="0"/>
              <a:t>large, organisation </a:t>
            </a:r>
            <a:r>
              <a:rPr lang="fr-FR" sz="2800" dirty="0"/>
              <a:t>des accès utilisateurs selon leur </a:t>
            </a:r>
            <a:r>
              <a:rPr lang="fr-FR" sz="2800" dirty="0" smtClean="0"/>
              <a:t>rôle, </a:t>
            </a:r>
            <a:r>
              <a:rPr lang="fr-FR" sz="2800" dirty="0"/>
              <a:t>et gestion des flux de travail (workflow</a:t>
            </a:r>
            <a:r>
              <a:rPr lang="fr-FR" sz="2800" dirty="0" smtClean="0"/>
              <a:t>)</a:t>
            </a:r>
          </a:p>
          <a:p>
            <a:pPr marL="285750" lvl="1"/>
            <a:r>
              <a:rPr lang="fr-FR" sz="2900" b="1" i="1" dirty="0"/>
              <a:t>"Règlementaires" </a:t>
            </a:r>
          </a:p>
          <a:p>
            <a:pPr marL="0" lvl="0" indent="0">
              <a:buNone/>
            </a:pPr>
            <a:r>
              <a:rPr lang="fr-FR" sz="2800" dirty="0"/>
              <a:t>respect des normes comptables </a:t>
            </a:r>
            <a:r>
              <a:rPr lang="fr-FR" sz="2800" dirty="0" smtClean="0"/>
              <a:t>françaises, label RIP</a:t>
            </a:r>
          </a:p>
          <a:p>
            <a:pPr marL="0" lvl="0" indent="0">
              <a:buNone/>
            </a:pP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2177</TotalTime>
  <Words>439</Words>
  <Application>Microsoft Office PowerPoint</Application>
  <PresentationFormat>Affichage à l'écran (4:3)</PresentationFormat>
  <Paragraphs>298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Thème Office</vt:lpstr>
      <vt:lpstr> RÉNOVATION  BTS Comptabilité et Gestion 2015  Place et rôle du P7… </vt:lpstr>
      <vt:lpstr>Préambule : l’accompagnement…</vt:lpstr>
      <vt:lpstr>1. Articuler processus métier et processus support (P7) ?...</vt:lpstr>
      <vt:lpstr>2. Quels usages pédagogiques des PGI ?</vt:lpstr>
      <vt:lpstr>2.1. démarche « d'apprentissage AVEC l'outil »</vt:lpstr>
      <vt:lpstr>2.1. démarche « d'apprentissage AVEC l'outil »</vt:lpstr>
      <vt:lpstr>2.2. Vers une typologie des travaux réalisables</vt:lpstr>
      <vt:lpstr>3. Quel PGI choisir ?</vt:lpstr>
      <vt:lpstr>3.1. selon quels critères ?</vt:lpstr>
      <vt:lpstr>3.1. selon quels critères ?</vt:lpstr>
      <vt:lpstr>3.2. Cegid vs EBP vs Sage, vs...cela a t-il du sens 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BTS CG 2014</dc:title>
  <dc:creator>Stéphane BESSIERE</dc:creator>
  <cp:lastModifiedBy>Daniel Perrin Toinin</cp:lastModifiedBy>
  <cp:revision>233</cp:revision>
  <dcterms:created xsi:type="dcterms:W3CDTF">2014-09-25T13:22:28Z</dcterms:created>
  <dcterms:modified xsi:type="dcterms:W3CDTF">2015-06-17T07:48:58Z</dcterms:modified>
</cp:coreProperties>
</file>