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8" r:id="rId4"/>
    <p:sldId id="279" r:id="rId5"/>
    <p:sldId id="264" r:id="rId6"/>
    <p:sldId id="280" r:id="rId7"/>
    <p:sldId id="283" r:id="rId8"/>
    <p:sldId id="284" r:id="rId9"/>
    <p:sldId id="285" r:id="rId10"/>
    <p:sldId id="286" r:id="rId11"/>
    <p:sldId id="287" r:id="rId12"/>
    <p:sldId id="288" r:id="rId13"/>
    <p:sldId id="289"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e 1"/>
          <p:cNvGrpSpPr>
            <a:grpSpLocks/>
          </p:cNvGrpSpPr>
          <p:nvPr/>
        </p:nvGrpSpPr>
        <p:grpSpPr bwMode="auto">
          <a:xfrm>
            <a:off x="-3175" y="4953000"/>
            <a:ext cx="9147175" cy="1911350"/>
            <a:chOff x="-3765" y="4832896"/>
            <a:chExt cx="9147765" cy="2032192"/>
          </a:xfrm>
        </p:grpSpPr>
        <p:sp>
          <p:nvSpPr>
            <p:cNvPr id="6" name="Forme libre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orme libre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1" name="Espace réservé de la date 29"/>
          <p:cNvSpPr>
            <a:spLocks noGrp="1"/>
          </p:cNvSpPr>
          <p:nvPr>
            <p:ph type="dt" sz="half" idx="10"/>
          </p:nvPr>
        </p:nvSpPr>
        <p:spPr/>
        <p:txBody>
          <a:bodyPr/>
          <a:lstStyle>
            <a:lvl1pPr>
              <a:defRPr>
                <a:solidFill>
                  <a:srgbClr val="FFFFFF"/>
                </a:solidFill>
              </a:defRPr>
            </a:lvl1pPr>
            <a:extLst/>
          </a:lstStyle>
          <a:p>
            <a:pPr>
              <a:defRPr/>
            </a:pPr>
            <a:fld id="{2C8F44DC-033A-4815-9E61-6FD5D21DC657}" type="datetimeFigureOut">
              <a:rPr lang="fr-FR"/>
              <a:pPr>
                <a:defRPr/>
              </a:pPr>
              <a:t>16/04/2014</a:t>
            </a:fld>
            <a:endParaRPr lang="fr-FR"/>
          </a:p>
        </p:txBody>
      </p:sp>
      <p:sp>
        <p:nvSpPr>
          <p:cNvPr id="12"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defRPr/>
            </a:pPr>
            <a:endParaRPr lang="fr-FR"/>
          </a:p>
        </p:txBody>
      </p:sp>
      <p:sp>
        <p:nvSpPr>
          <p:cNvPr id="13" name="Espace réservé du numéro de diapositive 26"/>
          <p:cNvSpPr>
            <a:spLocks noGrp="1"/>
          </p:cNvSpPr>
          <p:nvPr>
            <p:ph type="sldNum" sz="quarter" idx="12"/>
          </p:nvPr>
        </p:nvSpPr>
        <p:spPr/>
        <p:txBody>
          <a:bodyPr/>
          <a:lstStyle>
            <a:lvl1pPr>
              <a:defRPr>
                <a:solidFill>
                  <a:srgbClr val="FFFFFF"/>
                </a:solidFill>
              </a:defRPr>
            </a:lvl1pPr>
            <a:extLst/>
          </a:lstStyle>
          <a:p>
            <a:pPr>
              <a:defRPr/>
            </a:pPr>
            <a:fld id="{C78F6A5F-51C9-4509-B158-16EBBB28CA9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A91810F-1EBA-4B46-92BF-9E17FAE6ECB8}" type="datetimeFigureOut">
              <a:rPr lang="fr-FR"/>
              <a:pPr>
                <a:defRPr/>
              </a:pPr>
              <a:t>16/04/2014</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3DAA5AB1-8546-4F28-936F-ABBBB22F4AB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F2F83760-A5B9-405B-AE4C-6347FA1E07AE}" type="datetimeFigureOut">
              <a:rPr lang="fr-FR"/>
              <a:pPr>
                <a:defRPr/>
              </a:pPr>
              <a:t>16/04/2014</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30F7F7D2-A207-45EC-B734-2BB0163B056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Cliquez pour modifier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fld id="{63DABB4C-6106-4328-88DD-29BBA19429C8}" type="datetimeFigureOut">
              <a:rPr lang="fr-FR"/>
              <a:pPr>
                <a:defRPr/>
              </a:pPr>
              <a:t>16/04/2014</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C173DD06-8337-4A8C-8649-2A6D0A639CD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3754EC17-F3BB-4060-849D-8E1566A7FDE7}" type="datetimeFigureOut">
              <a:rPr lang="fr-FR"/>
              <a:pPr>
                <a:defRPr/>
              </a:pPr>
              <a:t>16/04/2014</a:t>
            </a:fld>
            <a:endParaRPr lang="fr-FR"/>
          </a:p>
        </p:txBody>
      </p:sp>
      <p:sp>
        <p:nvSpPr>
          <p:cNvPr id="7" name="Espace réservé du pied de page 4"/>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extLst/>
          </a:lstStyle>
          <a:p>
            <a:pPr>
              <a:defRPr/>
            </a:pPr>
            <a:fld id="{8416A5A1-DD6C-4709-855A-A13EBC4D7CB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Cliquez pour modifier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74374287-A4DF-4BB8-9476-F23237D96D5D}" type="datetimeFigureOut">
              <a:rPr lang="fr-FR"/>
              <a:pPr>
                <a:defRPr/>
              </a:pPr>
              <a:t>16/04/2014</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931ED0EB-B7A3-48C5-A92C-873D5724AD4C}"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4874AEA4-9B91-430E-863B-B8A77293D6DA}" type="datetimeFigureOut">
              <a:rPr lang="fr-FR"/>
              <a:pPr>
                <a:defRPr/>
              </a:pPr>
              <a:t>16/04/2014</a:t>
            </a:fld>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F4B110EB-D8DB-41D4-B1A3-E48CD195E719}"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extLst/>
          </a:lstStyle>
          <a:p>
            <a:pPr>
              <a:defRPr/>
            </a:pPr>
            <a:fld id="{FFB8F094-DCA1-44B5-834C-E94DE9FF14B0}" type="datetimeFigureOut">
              <a:rPr lang="fr-FR"/>
              <a:pPr>
                <a:defRPr/>
              </a:pPr>
              <a:t>16/04/2014</a:t>
            </a:fld>
            <a:endParaRPr lang="fr-FR"/>
          </a:p>
        </p:txBody>
      </p:sp>
      <p:sp>
        <p:nvSpPr>
          <p:cNvPr id="4" name="Espace réservé du pied de page 3"/>
          <p:cNvSpPr>
            <a:spLocks noGrp="1"/>
          </p:cNvSpPr>
          <p:nvPr>
            <p:ph type="ftr" sz="quarter" idx="11"/>
          </p:nvPr>
        </p:nvSpPr>
        <p:spPr/>
        <p:txBody>
          <a:bodyPr/>
          <a:lstStyle>
            <a:lvl1pPr>
              <a:defRPr/>
            </a:lvl1pPr>
            <a:extLst/>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extLst/>
          </a:lstStyle>
          <a:p>
            <a:pPr>
              <a:defRPr/>
            </a:pPr>
            <a:fld id="{BD2D8950-A7AB-4F44-A87A-1C094726F292}"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2A6A9B0-5BA2-4AA5-AEE6-CB7B3990F9D5}" type="datetimeFigureOut">
              <a:rPr lang="fr-FR"/>
              <a:pPr>
                <a:defRPr/>
              </a:pPr>
              <a:t>16/04/2014</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E359A57C-E061-4291-B827-4DD55F7693A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559B044E-20DC-43B5-9334-9B2D26E717B4}" type="datetimeFigureOut">
              <a:rPr lang="fr-FR"/>
              <a:pPr>
                <a:defRPr/>
              </a:pPr>
              <a:t>16/04/2014</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643DAEFC-5BF7-447D-B59F-B7F78439D373}"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5" name="Forme libre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orme libre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Triangle rect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Cliquez pour modifier le style du titre</a:t>
            </a:r>
            <a:endParaRPr lang="en-US"/>
          </a:p>
        </p:txBody>
      </p:sp>
      <p:sp>
        <p:nvSpPr>
          <p:cNvPr id="11" name="Espace réservé de la date 4"/>
          <p:cNvSpPr>
            <a:spLocks noGrp="1"/>
          </p:cNvSpPr>
          <p:nvPr>
            <p:ph type="dt" sz="half" idx="10"/>
          </p:nvPr>
        </p:nvSpPr>
        <p:spPr/>
        <p:txBody>
          <a:bodyPr/>
          <a:lstStyle>
            <a:lvl1pPr>
              <a:defRPr>
                <a:solidFill>
                  <a:schemeClr val="tx1"/>
                </a:solidFill>
              </a:defRPr>
            </a:lvl1pPr>
            <a:extLst/>
          </a:lstStyle>
          <a:p>
            <a:pPr>
              <a:defRPr/>
            </a:pPr>
            <a:fld id="{100B3FAB-3526-4B1F-B1B1-885B526BA74C}" type="datetimeFigureOut">
              <a:rPr lang="fr-FR"/>
              <a:pPr>
                <a:defRPr/>
              </a:pPr>
              <a:t>16/04/2014</a:t>
            </a:fld>
            <a:endParaRPr lang="fr-FR"/>
          </a:p>
        </p:txBody>
      </p:sp>
      <p:sp>
        <p:nvSpPr>
          <p:cNvPr id="12" name="Espace réservé du pied de page 5"/>
          <p:cNvSpPr>
            <a:spLocks noGrp="1"/>
          </p:cNvSpPr>
          <p:nvPr>
            <p:ph type="ftr" sz="quarter" idx="11"/>
          </p:nvPr>
        </p:nvSpPr>
        <p:spPr/>
        <p:txBody>
          <a:bodyPr/>
          <a:lstStyle>
            <a:lvl1pPr>
              <a:defRPr>
                <a:solidFill>
                  <a:schemeClr val="tx1"/>
                </a:solidFill>
              </a:defRPr>
            </a:lvl1pPr>
            <a:extLst/>
          </a:lstStyle>
          <a:p>
            <a:pPr>
              <a:defRPr/>
            </a:pPr>
            <a:endParaRPr lang="fr-FR"/>
          </a:p>
        </p:txBody>
      </p:sp>
      <p:sp>
        <p:nvSpPr>
          <p:cNvPr id="13" name="Espace réservé du numéro de diapositive 6"/>
          <p:cNvSpPr>
            <a:spLocks noGrp="1"/>
          </p:cNvSpPr>
          <p:nvPr>
            <p:ph type="sldNum" sz="quarter" idx="12"/>
          </p:nvPr>
        </p:nvSpPr>
        <p:spPr/>
        <p:txBody>
          <a:bodyPr/>
          <a:lstStyle>
            <a:lvl1pPr>
              <a:defRPr>
                <a:solidFill>
                  <a:schemeClr val="tx1"/>
                </a:solidFill>
              </a:defRPr>
            </a:lvl1pPr>
            <a:extLst/>
          </a:lstStyle>
          <a:p>
            <a:pPr>
              <a:defRPr/>
            </a:pPr>
            <a:fld id="{5256175E-7024-4DD9-A8D1-10EE21ADE6B5}"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orme libre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Cliquez pour modifier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7A34C12C-0582-4AD0-A65C-D3926EF611E1}" type="datetimeFigureOut">
              <a:rPr lang="fr-FR"/>
              <a:pPr>
                <a:defRPr/>
              </a:pPr>
              <a:t>16/04/2014</a:t>
            </a:fld>
            <a:endParaRPr lang="fr-FR"/>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fr-FR"/>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278DD174-C23D-41B5-8242-DB2FFDA0E62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6" r:id="rId4"/>
    <p:sldLayoutId id="2147483687" r:id="rId5"/>
    <p:sldLayoutId id="2147483688" r:id="rId6"/>
    <p:sldLayoutId id="2147483682" r:id="rId7"/>
    <p:sldLayoutId id="2147483689" r:id="rId8"/>
    <p:sldLayoutId id="2147483690" r:id="rId9"/>
    <p:sldLayoutId id="2147483681" r:id="rId10"/>
    <p:sldLayoutId id="21474836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Image 4"/>
          <p:cNvPicPr>
            <a:picLocks noChangeAspect="1" noChangeArrowheads="1"/>
          </p:cNvPicPr>
          <p:nvPr/>
        </p:nvPicPr>
        <p:blipFill>
          <a:blip r:embed="rId2"/>
          <a:srcRect/>
          <a:stretch>
            <a:fillRect/>
          </a:stretch>
        </p:blipFill>
        <p:spPr bwMode="auto">
          <a:xfrm>
            <a:off x="4333875" y="333375"/>
            <a:ext cx="904875" cy="879475"/>
          </a:xfrm>
          <a:prstGeom prst="rect">
            <a:avLst/>
          </a:prstGeom>
          <a:noFill/>
          <a:ln w="9525">
            <a:noFill/>
            <a:miter lim="800000"/>
            <a:headEnd/>
            <a:tailEnd/>
          </a:ln>
        </p:spPr>
      </p:pic>
      <p:sp>
        <p:nvSpPr>
          <p:cNvPr id="13314" name="Rectangle 1"/>
          <p:cNvSpPr>
            <a:spLocks noChangeArrowheads="1"/>
          </p:cNvSpPr>
          <p:nvPr/>
        </p:nvSpPr>
        <p:spPr bwMode="auto">
          <a:xfrm>
            <a:off x="571500" y="1701800"/>
            <a:ext cx="7572375" cy="2647950"/>
          </a:xfrm>
          <a:prstGeom prst="rect">
            <a:avLst/>
          </a:prstGeom>
          <a:noFill/>
          <a:ln w="9525">
            <a:noFill/>
            <a:miter lim="800000"/>
            <a:headEnd/>
            <a:tailEnd/>
          </a:ln>
        </p:spPr>
        <p:txBody>
          <a:bodyPr anchor="ctr">
            <a:spAutoFit/>
          </a:bodyPr>
          <a:lstStyle/>
          <a:p>
            <a:pPr algn="ctr"/>
            <a:r>
              <a:rPr lang="fr-FR" sz="2800" b="1">
                <a:latin typeface="Calibri" pitchFamily="34" charset="0"/>
                <a:ea typeface="Calibri" pitchFamily="34" charset="0"/>
                <a:cs typeface="Times New Roman" pitchFamily="18" charset="0"/>
              </a:rPr>
              <a:t>Démarche pédagogique « de la fonction vers les connaissances ».</a:t>
            </a:r>
            <a:endParaRPr lang="fr-FR" sz="2800">
              <a:ea typeface="Calibri" pitchFamily="34" charset="0"/>
              <a:cs typeface="Arial" charset="0"/>
            </a:endParaRPr>
          </a:p>
          <a:p>
            <a:pPr algn="ctr"/>
            <a:endParaRPr lang="fr-FR" sz="900">
              <a:ea typeface="Calibri" pitchFamily="34" charset="0"/>
              <a:cs typeface="Arial" charset="0"/>
            </a:endParaRPr>
          </a:p>
          <a:p>
            <a:pPr algn="ctr" eaLnBrk="0" hangingPunct="0"/>
            <a:r>
              <a:rPr lang="fr-FR">
                <a:ea typeface="Times New Roman" pitchFamily="18" charset="0"/>
                <a:cs typeface="Arial" charset="0"/>
              </a:rPr>
              <a:t>JDI</a:t>
            </a:r>
            <a:endParaRPr lang="fr-FR" sz="2200">
              <a:ea typeface="Times New Roman" pitchFamily="18" charset="0"/>
              <a:cs typeface="Arial" charset="0"/>
            </a:endParaRPr>
          </a:p>
          <a:p>
            <a:pPr algn="ctr" eaLnBrk="0" hangingPunct="0"/>
            <a:endParaRPr lang="fr-FR" sz="900">
              <a:cs typeface="Arial" charset="0"/>
            </a:endParaRPr>
          </a:p>
          <a:p>
            <a:pPr algn="ctr" eaLnBrk="0" hangingPunct="0"/>
            <a:endParaRPr lang="fr-FR" sz="900">
              <a:cs typeface="Arial" charset="0"/>
            </a:endParaRPr>
          </a:p>
          <a:p>
            <a:pPr algn="ctr" eaLnBrk="0" hangingPunct="0"/>
            <a:r>
              <a:rPr lang="fr-FR" sz="1400" b="1" i="1">
                <a:solidFill>
                  <a:srgbClr val="0070C0"/>
                </a:solidFill>
                <a:cs typeface="Times New Roman" pitchFamily="18" charset="0"/>
              </a:rPr>
              <a:t>Lycée Guynemer</a:t>
            </a:r>
          </a:p>
          <a:p>
            <a:pPr algn="ctr" eaLnBrk="0" hangingPunct="0"/>
            <a:endParaRPr lang="fr-FR" sz="1400" b="1" i="1">
              <a:solidFill>
                <a:srgbClr val="0070C0"/>
              </a:solidFill>
              <a:cs typeface="Arial" charset="0"/>
            </a:endParaRPr>
          </a:p>
          <a:p>
            <a:pPr algn="ctr" eaLnBrk="0" hangingPunct="0"/>
            <a:endParaRPr lang="fr-FR" sz="900">
              <a:cs typeface="Arial" charset="0"/>
            </a:endParaRPr>
          </a:p>
          <a:p>
            <a:pPr algn="ctr" eaLnBrk="0" hangingPunct="0"/>
            <a:r>
              <a:rPr lang="fr-FR" sz="2400">
                <a:latin typeface="Times New Roman" pitchFamily="18" charset="0"/>
              </a:rPr>
              <a:t>Jeudi 17 avril 2014</a:t>
            </a:r>
            <a:endParaRPr lang="fr-FR" sz="240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22530" name="ZoneTexte 11"/>
          <p:cNvSpPr txBox="1">
            <a:spLocks noChangeArrowheads="1"/>
          </p:cNvSpPr>
          <p:nvPr/>
        </p:nvSpPr>
        <p:spPr bwMode="auto">
          <a:xfrm>
            <a:off x="395288" y="692150"/>
            <a:ext cx="3714750" cy="2678113"/>
          </a:xfrm>
          <a:prstGeom prst="rect">
            <a:avLst/>
          </a:prstGeom>
          <a:noFill/>
          <a:ln w="9525">
            <a:noFill/>
            <a:miter lim="800000"/>
            <a:headEnd/>
            <a:tailEnd/>
          </a:ln>
        </p:spPr>
        <p:txBody>
          <a:bodyPr>
            <a:spAutoFit/>
          </a:bodyPr>
          <a:lstStyle/>
          <a:p>
            <a:pPr algn="ctr"/>
            <a:r>
              <a:rPr lang="fr-FR" sz="2400">
                <a:latin typeface="Times New Roman" pitchFamily="18" charset="0"/>
                <a:cs typeface="Times New Roman" pitchFamily="18" charset="0"/>
              </a:rPr>
              <a:t>Deuxième exemple.</a:t>
            </a:r>
          </a:p>
          <a:p>
            <a:pPr algn="ctr"/>
            <a:endParaRPr lang="fr-FR" sz="2400">
              <a:latin typeface="Times New Roman" pitchFamily="18" charset="0"/>
              <a:cs typeface="Times New Roman" pitchFamily="18" charset="0"/>
            </a:endParaRPr>
          </a:p>
          <a:p>
            <a:pPr algn="ctr"/>
            <a:r>
              <a:rPr lang="fr-FR" sz="2400">
                <a:latin typeface="Times New Roman" pitchFamily="18" charset="0"/>
                <a:cs typeface="Times New Roman" pitchFamily="18" charset="0"/>
              </a:rPr>
              <a:t>Au retour de PFMP</a:t>
            </a:r>
          </a:p>
          <a:p>
            <a:pPr algn="ctr"/>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Intervenir lors d’un vol dans une grande surface.</a:t>
            </a:r>
          </a:p>
          <a:p>
            <a:endParaRPr lang="fr-FR" sz="2400">
              <a:latin typeface="Times New Roman" pitchFamily="18" charset="0"/>
              <a:cs typeface="Times New Roman" pitchFamily="18" charset="0"/>
            </a:endParaRPr>
          </a:p>
        </p:txBody>
      </p:sp>
      <p:sp>
        <p:nvSpPr>
          <p:cNvPr id="22531" name="ZoneTexte 7"/>
          <p:cNvSpPr txBox="1">
            <a:spLocks noChangeArrowheads="1"/>
          </p:cNvSpPr>
          <p:nvPr/>
        </p:nvSpPr>
        <p:spPr bwMode="auto">
          <a:xfrm>
            <a:off x="5148263" y="1557338"/>
            <a:ext cx="3384550" cy="922337"/>
          </a:xfrm>
          <a:prstGeom prst="rect">
            <a:avLst/>
          </a:prstGeom>
          <a:noFill/>
          <a:ln w="9525">
            <a:noFill/>
            <a:miter lim="800000"/>
            <a:headEnd/>
            <a:tailEnd/>
          </a:ln>
        </p:spPr>
        <p:txBody>
          <a:bodyPr>
            <a:spAutoFit/>
          </a:bodyPr>
          <a:lstStyle/>
          <a:p>
            <a:r>
              <a:rPr lang="fr-FR">
                <a:solidFill>
                  <a:srgbClr val="00B050"/>
                </a:solidFill>
              </a:rPr>
              <a:t>FONCTION 1 LA SÉCURITÉ DANS LES ESPACES PUBLICS OU PRIVÉS  </a:t>
            </a:r>
          </a:p>
        </p:txBody>
      </p:sp>
      <p:sp>
        <p:nvSpPr>
          <p:cNvPr id="9" name="Flèche droite 8"/>
          <p:cNvSpPr/>
          <p:nvPr/>
        </p:nvSpPr>
        <p:spPr>
          <a:xfrm>
            <a:off x="4140200" y="1916113"/>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533"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10" name="Flèche vers le bas 9"/>
          <p:cNvSpPr/>
          <p:nvPr/>
        </p:nvSpPr>
        <p:spPr>
          <a:xfrm>
            <a:off x="6588125" y="2492375"/>
            <a:ext cx="484188"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535" name="ZoneTexte 10"/>
          <p:cNvSpPr txBox="1">
            <a:spLocks noChangeArrowheads="1"/>
          </p:cNvSpPr>
          <p:nvPr/>
        </p:nvSpPr>
        <p:spPr bwMode="auto">
          <a:xfrm>
            <a:off x="4643438" y="3789363"/>
            <a:ext cx="3673475" cy="1476375"/>
          </a:xfrm>
          <a:prstGeom prst="rect">
            <a:avLst/>
          </a:prstGeom>
          <a:noFill/>
          <a:ln w="9525">
            <a:noFill/>
            <a:miter lim="800000"/>
            <a:headEnd/>
            <a:tailEnd/>
          </a:ln>
        </p:spPr>
        <p:txBody>
          <a:bodyPr>
            <a:spAutoFit/>
          </a:bodyPr>
          <a:lstStyle/>
          <a:p>
            <a:r>
              <a:rPr lang="fr-FR"/>
              <a:t>Code de procédure pénale</a:t>
            </a:r>
          </a:p>
          <a:p>
            <a:endParaRPr lang="fr-FR"/>
          </a:p>
          <a:p>
            <a:r>
              <a:rPr lang="fr-FR"/>
              <a:t>Appréhension</a:t>
            </a:r>
          </a:p>
          <a:p>
            <a:r>
              <a:rPr lang="fr-FR"/>
              <a:t>Enquête de flagrance</a:t>
            </a:r>
          </a:p>
          <a:p>
            <a:r>
              <a:rPr lang="fr-FR"/>
              <a:t>Contrôle d’identité</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23554" name="ZoneTexte 11"/>
          <p:cNvSpPr txBox="1">
            <a:spLocks noChangeArrowheads="1"/>
          </p:cNvSpPr>
          <p:nvPr/>
        </p:nvSpPr>
        <p:spPr bwMode="auto">
          <a:xfrm>
            <a:off x="539750" y="260350"/>
            <a:ext cx="3600450" cy="5262563"/>
          </a:xfrm>
          <a:prstGeom prst="rect">
            <a:avLst/>
          </a:prstGeom>
          <a:noFill/>
          <a:ln w="9525">
            <a:noFill/>
            <a:miter lim="800000"/>
            <a:headEnd/>
            <a:tailEnd/>
          </a:ln>
        </p:spPr>
        <p:txBody>
          <a:bodyPr>
            <a:spAutoFit/>
          </a:bodyPr>
          <a:lstStyle/>
          <a:p>
            <a:pPr algn="ctr"/>
            <a:r>
              <a:rPr lang="fr-FR" sz="2400" u="sng">
                <a:latin typeface="Times New Roman" pitchFamily="18" charset="0"/>
                <a:cs typeface="Times New Roman" pitchFamily="18" charset="0"/>
              </a:rPr>
              <a:t>Déroulement</a:t>
            </a:r>
          </a:p>
          <a:p>
            <a:pPr algn="ctr"/>
            <a:endParaRPr lang="fr-FR" sz="2400">
              <a:latin typeface="Times New Roman" pitchFamily="18" charset="0"/>
              <a:cs typeface="Times New Roman" pitchFamily="18" charset="0"/>
            </a:endParaRPr>
          </a:p>
          <a:p>
            <a:pPr algn="ctr"/>
            <a:r>
              <a:rPr lang="fr-FR" sz="2400">
                <a:latin typeface="Times New Roman" pitchFamily="18" charset="0"/>
                <a:cs typeface="Times New Roman" pitchFamily="18" charset="0"/>
              </a:rPr>
              <a:t>Reproduction d’un espace de vente.</a:t>
            </a:r>
          </a:p>
          <a:p>
            <a:pPr algn="ctr"/>
            <a:r>
              <a:rPr lang="fr-FR" sz="2400">
                <a:latin typeface="Times New Roman" pitchFamily="18" charset="0"/>
                <a:cs typeface="Times New Roman" pitchFamily="18" charset="0"/>
              </a:rPr>
              <a:t>Surveillance.</a:t>
            </a:r>
          </a:p>
          <a:p>
            <a:pPr algn="ctr"/>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Intervention de l’agent d’arrière caisse.</a:t>
            </a:r>
          </a:p>
          <a:p>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Conduite au local d’interpellation.</a:t>
            </a:r>
          </a:p>
          <a:p>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Fin d’intervention</a:t>
            </a:r>
          </a:p>
          <a:p>
            <a:endParaRPr lang="fr-FR" sz="2400">
              <a:latin typeface="Times New Roman" pitchFamily="18" charset="0"/>
              <a:cs typeface="Times New Roman" pitchFamily="18" charset="0"/>
            </a:endParaRPr>
          </a:p>
        </p:txBody>
      </p:sp>
      <p:sp>
        <p:nvSpPr>
          <p:cNvPr id="23555"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10" name="Flèche droite 9"/>
          <p:cNvSpPr/>
          <p:nvPr/>
        </p:nvSpPr>
        <p:spPr>
          <a:xfrm>
            <a:off x="4284663" y="2492375"/>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3557" name="ZoneTexte 10"/>
          <p:cNvSpPr txBox="1">
            <a:spLocks noChangeArrowheads="1"/>
          </p:cNvSpPr>
          <p:nvPr/>
        </p:nvSpPr>
        <p:spPr bwMode="auto">
          <a:xfrm>
            <a:off x="5292725" y="1341438"/>
            <a:ext cx="3095625" cy="4800600"/>
          </a:xfrm>
          <a:prstGeom prst="rect">
            <a:avLst/>
          </a:prstGeom>
          <a:noFill/>
          <a:ln w="9525">
            <a:noFill/>
            <a:miter lim="800000"/>
            <a:headEnd/>
            <a:tailEnd/>
          </a:ln>
        </p:spPr>
        <p:txBody>
          <a:bodyPr>
            <a:spAutoFit/>
          </a:bodyPr>
          <a:lstStyle/>
          <a:p>
            <a:r>
              <a:rPr lang="fr-FR"/>
              <a:t>Compte rendu en réunion</a:t>
            </a:r>
          </a:p>
          <a:p>
            <a:endParaRPr lang="fr-FR"/>
          </a:p>
          <a:p>
            <a:r>
              <a:rPr lang="fr-FR"/>
              <a:t>Apport de l’expérience des élèves </a:t>
            </a:r>
          </a:p>
          <a:p>
            <a:endParaRPr lang="fr-FR"/>
          </a:p>
          <a:p>
            <a:r>
              <a:rPr lang="fr-FR"/>
              <a:t>Compte rendu écrit élaboré en commun</a:t>
            </a:r>
          </a:p>
          <a:p>
            <a:endParaRPr lang="fr-FR"/>
          </a:p>
          <a:p>
            <a:r>
              <a:rPr lang="fr-FR"/>
              <a:t>Remplissage du formulaire du magasin (si possible réel)</a:t>
            </a:r>
          </a:p>
          <a:p>
            <a:endParaRPr lang="fr-FR"/>
          </a:p>
          <a:p>
            <a:r>
              <a:rPr lang="fr-FR"/>
              <a:t>Analyse des mentions disséminées dans le document.</a:t>
            </a:r>
          </a:p>
          <a:p>
            <a:endParaRPr lang="fr-FR"/>
          </a:p>
          <a:p>
            <a:r>
              <a:rPr lang="fr-FR"/>
              <a:t>Lien avec les articles du CPP (73,53, 78-2)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24578"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24579" name="ZoneTexte 7"/>
          <p:cNvSpPr txBox="1">
            <a:spLocks noChangeArrowheads="1"/>
          </p:cNvSpPr>
          <p:nvPr/>
        </p:nvSpPr>
        <p:spPr bwMode="auto">
          <a:xfrm>
            <a:off x="1619250" y="1773238"/>
            <a:ext cx="4968875" cy="368300"/>
          </a:xfrm>
          <a:prstGeom prst="rect">
            <a:avLst/>
          </a:prstGeom>
          <a:noFill/>
          <a:ln w="9525">
            <a:noFill/>
            <a:miter lim="800000"/>
            <a:headEnd/>
            <a:tailEnd/>
          </a:ln>
        </p:spPr>
        <p:txBody>
          <a:bodyPr>
            <a:spAutoFit/>
          </a:bodyPr>
          <a:lstStyle/>
          <a:p>
            <a:endParaRPr lang="fr-FR"/>
          </a:p>
        </p:txBody>
      </p:sp>
      <p:graphicFrame>
        <p:nvGraphicFramePr>
          <p:cNvPr id="9" name="Tableau 8"/>
          <p:cNvGraphicFramePr>
            <a:graphicFrameLocks noGrp="1"/>
          </p:cNvGraphicFramePr>
          <p:nvPr/>
        </p:nvGraphicFramePr>
        <p:xfrm>
          <a:off x="1524000" y="1484313"/>
          <a:ext cx="6096000" cy="4267200"/>
        </p:xfrm>
        <a:graphic>
          <a:graphicData uri="http://schemas.openxmlformats.org/drawingml/2006/table">
            <a:tbl>
              <a:tblPr/>
              <a:tblGrid>
                <a:gridCol w="1522923"/>
                <a:gridCol w="1522923"/>
                <a:gridCol w="1522923"/>
                <a:gridCol w="1527230"/>
              </a:tblGrid>
              <a:tr h="2626141">
                <a:tc>
                  <a:txBody>
                    <a:bodyPr/>
                    <a:lstStyle/>
                    <a:p>
                      <a:pPr>
                        <a:spcAft>
                          <a:spcPts val="0"/>
                        </a:spcAft>
                      </a:pPr>
                      <a:endParaRPr lang="fr-FR" sz="1400" b="1" kern="150" dirty="0">
                        <a:latin typeface="Times New Roman"/>
                        <a:ea typeface="Times New Roman"/>
                        <a:cs typeface="Calibri"/>
                      </a:endParaRPr>
                    </a:p>
                    <a:p>
                      <a:pPr marL="5080">
                        <a:spcAft>
                          <a:spcPts val="0"/>
                        </a:spcAft>
                      </a:pPr>
                      <a:r>
                        <a:rPr lang="fr-FR" sz="1400" b="1" kern="150" dirty="0">
                          <a:latin typeface="Times New Roman"/>
                          <a:ea typeface="Times New Roman"/>
                          <a:cs typeface="Calibri"/>
                        </a:rPr>
                        <a:t>A1.2 Intervenir lors d’une situation d’infraction </a:t>
                      </a:r>
                      <a:endParaRPr lang="fr-FR" sz="1400" b="1" kern="150" dirty="0">
                        <a:latin typeface="Liberation Sans"/>
                        <a:ea typeface="SimSun"/>
                        <a:cs typeface="Mangal"/>
                      </a:endParaRPr>
                    </a:p>
                  </a:txBody>
                  <a:tcPr marL="46495" marR="46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spcAft>
                          <a:spcPts val="0"/>
                        </a:spcAft>
                      </a:pPr>
                      <a:endParaRPr lang="fr-FR" sz="1400" b="1" kern="150" dirty="0">
                        <a:latin typeface="Times New Roman"/>
                        <a:ea typeface="Times New Roman"/>
                        <a:cs typeface="Calibri"/>
                      </a:endParaRPr>
                    </a:p>
                    <a:p>
                      <a:pPr marL="5080">
                        <a:spcAft>
                          <a:spcPts val="0"/>
                        </a:spcAft>
                      </a:pPr>
                      <a:r>
                        <a:rPr lang="fr-FR" sz="1400" b="1" kern="150" dirty="0">
                          <a:latin typeface="Times New Roman"/>
                          <a:ea typeface="Times New Roman"/>
                          <a:cs typeface="Calibri"/>
                        </a:rPr>
                        <a:t>A1.2T1 Identifier le type d’infraction nécessitant l’intervention</a:t>
                      </a:r>
                      <a:endParaRPr lang="fr-FR" sz="1400" b="1" kern="150" dirty="0">
                        <a:latin typeface="Liberation Sans"/>
                        <a:ea typeface="SimSun"/>
                        <a:cs typeface="Mangal"/>
                      </a:endParaRPr>
                    </a:p>
                    <a:p>
                      <a:pPr marL="5080">
                        <a:spcAft>
                          <a:spcPts val="0"/>
                        </a:spcAft>
                      </a:pPr>
                      <a:r>
                        <a:rPr lang="fr-FR" sz="1400" b="1" kern="150" dirty="0">
                          <a:latin typeface="Times New Roman"/>
                          <a:ea typeface="Times New Roman"/>
                          <a:cs typeface="Calibri"/>
                        </a:rPr>
                        <a:t>A1.2T2 Appréhender/interpeller le ou les auteur(s) de l’infraction</a:t>
                      </a:r>
                      <a:endParaRPr lang="fr-FR" sz="1400" b="1" kern="150" dirty="0">
                        <a:latin typeface="Liberation Sans"/>
                        <a:ea typeface="SimSun"/>
                        <a:cs typeface="Mangal"/>
                      </a:endParaRPr>
                    </a:p>
                    <a:p>
                      <a:pPr marL="5080">
                        <a:spcAft>
                          <a:spcPts val="0"/>
                        </a:spcAft>
                      </a:pPr>
                      <a:r>
                        <a:rPr lang="fr-FR" sz="1400" b="1" kern="150" dirty="0">
                          <a:latin typeface="Times New Roman"/>
                          <a:ea typeface="Times New Roman"/>
                          <a:cs typeface="Calibri"/>
                        </a:rPr>
                        <a:t>A1.2T3 Alerter les services compétents concernés</a:t>
                      </a:r>
                      <a:endParaRPr lang="fr-FR" sz="1400" b="1" kern="150" dirty="0">
                        <a:latin typeface="Liberation Sans"/>
                        <a:ea typeface="SimSun"/>
                        <a:cs typeface="Mangal"/>
                      </a:endParaRPr>
                    </a:p>
                    <a:p>
                      <a:pPr marL="5080">
                        <a:spcAft>
                          <a:spcPts val="0"/>
                        </a:spcAft>
                      </a:pPr>
                      <a:r>
                        <a:rPr lang="fr-FR" sz="1400" b="1" kern="150" dirty="0">
                          <a:latin typeface="Times New Roman"/>
                          <a:ea typeface="Times New Roman"/>
                          <a:cs typeface="Calibri"/>
                        </a:rPr>
                        <a:t>A1.2T4 Recueillir et transmettre les informations utiles </a:t>
                      </a:r>
                      <a:endParaRPr lang="fr-FR" sz="1400" b="1" kern="150" dirty="0">
                        <a:latin typeface="Liberation Sans"/>
                        <a:ea typeface="SimSun"/>
                        <a:cs typeface="Mangal"/>
                      </a:endParaRPr>
                    </a:p>
                  </a:txBody>
                  <a:tcPr marL="46495" marR="46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400" b="1" kern="150" dirty="0">
                        <a:latin typeface="Times New Roman"/>
                        <a:ea typeface="Times New Roman"/>
                        <a:cs typeface="Calibri"/>
                      </a:endParaRPr>
                    </a:p>
                    <a:p>
                      <a:pPr>
                        <a:spcAft>
                          <a:spcPts val="0"/>
                        </a:spcAft>
                      </a:pPr>
                      <a:r>
                        <a:rPr lang="fr-FR" sz="1400" b="1" kern="150" dirty="0">
                          <a:latin typeface="Times New Roman"/>
                          <a:ea typeface="Times New Roman"/>
                          <a:cs typeface="Calibri"/>
                        </a:rPr>
                        <a:t>A1.2C1 Qualifier et classifier une infraction</a:t>
                      </a:r>
                      <a:endParaRPr lang="fr-FR" sz="1400" b="1" kern="150" dirty="0">
                        <a:latin typeface="Liberation Sans"/>
                        <a:ea typeface="SimSun"/>
                        <a:cs typeface="Mangal"/>
                      </a:endParaRPr>
                    </a:p>
                    <a:p>
                      <a:pPr>
                        <a:spcAft>
                          <a:spcPts val="0"/>
                        </a:spcAft>
                      </a:pPr>
                      <a:r>
                        <a:rPr lang="fr-FR" sz="1400" b="1" kern="150" dirty="0">
                          <a:latin typeface="Times New Roman"/>
                          <a:ea typeface="Times New Roman"/>
                          <a:cs typeface="Calibri"/>
                        </a:rPr>
                        <a:t>A1.2C2 Identifier le rôle des différents acteurs</a:t>
                      </a:r>
                      <a:endParaRPr lang="fr-FR" sz="1400" b="1" kern="150" dirty="0">
                        <a:latin typeface="Liberation Sans"/>
                        <a:ea typeface="SimSun"/>
                        <a:cs typeface="Mangal"/>
                      </a:endParaRPr>
                    </a:p>
                    <a:p>
                      <a:pPr>
                        <a:spcAft>
                          <a:spcPts val="0"/>
                        </a:spcAft>
                      </a:pPr>
                      <a:r>
                        <a:rPr lang="fr-FR" sz="1400" b="1" kern="150" dirty="0">
                          <a:latin typeface="Times New Roman"/>
                          <a:ea typeface="Times New Roman"/>
                          <a:cs typeface="Calibri"/>
                        </a:rPr>
                        <a:t>A1.2C3 Mettre en œuvre les procédures requises en fonction de la nature de la situation </a:t>
                      </a:r>
                      <a:endParaRPr lang="fr-FR" sz="1400" b="1" kern="150" dirty="0">
                        <a:latin typeface="Liberation Sans"/>
                        <a:ea typeface="SimSun"/>
                        <a:cs typeface="Mangal"/>
                      </a:endParaRPr>
                    </a:p>
                    <a:p>
                      <a:pPr>
                        <a:spcAft>
                          <a:spcPts val="0"/>
                        </a:spcAft>
                      </a:pPr>
                      <a:r>
                        <a:rPr lang="fr-FR" sz="1400" b="1" kern="150" dirty="0">
                          <a:latin typeface="Times New Roman"/>
                          <a:ea typeface="Times New Roman"/>
                          <a:cs typeface="Calibri"/>
                        </a:rPr>
                        <a:t>A1.2C4 Mettre en œuvre les gestes techniques professionnels d’intervention</a:t>
                      </a:r>
                      <a:endParaRPr lang="fr-FR" sz="1400" b="1" kern="150" dirty="0">
                        <a:latin typeface="Liberation Sans"/>
                        <a:ea typeface="SimSun"/>
                        <a:cs typeface="Mangal"/>
                      </a:endParaRPr>
                    </a:p>
                  </a:txBody>
                  <a:tcPr marL="46495" marR="46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400" b="1" kern="150" dirty="0">
                        <a:latin typeface="Times New Roman"/>
                        <a:ea typeface="Times New Roman"/>
                        <a:cs typeface="Calibri"/>
                      </a:endParaRPr>
                    </a:p>
                    <a:p>
                      <a:pPr indent="15240">
                        <a:spcAft>
                          <a:spcPts val="0"/>
                        </a:spcAft>
                      </a:pPr>
                      <a:r>
                        <a:rPr lang="fr-FR" sz="1400" b="1" kern="150" dirty="0">
                          <a:latin typeface="Times New Roman"/>
                          <a:ea typeface="Times New Roman"/>
                          <a:cs typeface="Calibri"/>
                        </a:rPr>
                        <a:t>Le comportement  en intervention est adapté à la situation</a:t>
                      </a:r>
                      <a:endParaRPr lang="fr-FR" sz="1400" b="1" kern="150" dirty="0">
                        <a:latin typeface="Liberation Sans"/>
                        <a:ea typeface="SimSun"/>
                        <a:cs typeface="Mangal"/>
                      </a:endParaRPr>
                    </a:p>
                    <a:p>
                      <a:pPr indent="15240">
                        <a:spcAft>
                          <a:spcPts val="0"/>
                        </a:spcAft>
                      </a:pPr>
                      <a:r>
                        <a:rPr lang="fr-FR" sz="1400" b="1" kern="150" dirty="0">
                          <a:latin typeface="Times New Roman"/>
                          <a:ea typeface="Times New Roman"/>
                          <a:cs typeface="Calibri"/>
                        </a:rPr>
                        <a:t>L’intervention effectuée en sécurité est adaptée au contexte et à la nature de l’infraction</a:t>
                      </a:r>
                      <a:endParaRPr lang="fr-FR" sz="1400" b="1" kern="150" dirty="0">
                        <a:latin typeface="Liberation Sans"/>
                        <a:ea typeface="SimSun"/>
                        <a:cs typeface="Mangal"/>
                      </a:endParaRPr>
                    </a:p>
                    <a:p>
                      <a:pPr indent="15240">
                        <a:spcAft>
                          <a:spcPts val="0"/>
                        </a:spcAft>
                      </a:pPr>
                      <a:r>
                        <a:rPr lang="fr-FR" sz="1400" b="1" kern="150" dirty="0">
                          <a:latin typeface="Times New Roman"/>
                          <a:ea typeface="Times New Roman"/>
                          <a:cs typeface="Calibri"/>
                        </a:rPr>
                        <a:t>Les moyens sont mis en œuvre pour permettre d’identifier les acteurs et  leur  rôle respectif</a:t>
                      </a:r>
                      <a:endParaRPr lang="fr-FR" sz="1400" b="1" kern="150" dirty="0">
                        <a:latin typeface="Liberation Sans"/>
                        <a:ea typeface="SimSun"/>
                        <a:cs typeface="Mangal"/>
                      </a:endParaRPr>
                    </a:p>
                    <a:p>
                      <a:pPr indent="15240">
                        <a:spcAft>
                          <a:spcPts val="0"/>
                        </a:spcAft>
                      </a:pPr>
                      <a:r>
                        <a:rPr lang="fr-FR" sz="1400" b="1" kern="150" dirty="0">
                          <a:latin typeface="Times New Roman"/>
                          <a:ea typeface="Times New Roman"/>
                          <a:cs typeface="Calibri"/>
                        </a:rPr>
                        <a:t>Les gestes sont sûrs et adaptés</a:t>
                      </a:r>
                      <a:endParaRPr lang="fr-FR" sz="1400" b="1" kern="150" dirty="0">
                        <a:latin typeface="Liberation Sans"/>
                        <a:ea typeface="SimSun"/>
                        <a:cs typeface="Mangal"/>
                      </a:endParaRPr>
                    </a:p>
                  </a:txBody>
                  <a:tcPr marL="46495" marR="46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92" name="ZoneTexte 12"/>
          <p:cNvSpPr txBox="1">
            <a:spLocks noChangeArrowheads="1"/>
          </p:cNvSpPr>
          <p:nvPr/>
        </p:nvSpPr>
        <p:spPr bwMode="auto">
          <a:xfrm>
            <a:off x="1258888" y="765175"/>
            <a:ext cx="3960812" cy="368300"/>
          </a:xfrm>
          <a:prstGeom prst="rect">
            <a:avLst/>
          </a:prstGeom>
          <a:noFill/>
          <a:ln w="9525">
            <a:noFill/>
            <a:miter lim="800000"/>
            <a:headEnd/>
            <a:tailEnd/>
          </a:ln>
        </p:spPr>
        <p:txBody>
          <a:bodyPr>
            <a:spAutoFit/>
          </a:bodyPr>
          <a:lstStyle/>
          <a:p>
            <a:r>
              <a:rPr lang="fr-FR"/>
              <a:t>Quelle tâche? Toutes celles de A1.2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25602"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25603" name="ZoneTexte 7"/>
          <p:cNvSpPr txBox="1">
            <a:spLocks noChangeArrowheads="1"/>
          </p:cNvSpPr>
          <p:nvPr/>
        </p:nvSpPr>
        <p:spPr bwMode="auto">
          <a:xfrm>
            <a:off x="1619250" y="1773238"/>
            <a:ext cx="4968875" cy="368300"/>
          </a:xfrm>
          <a:prstGeom prst="rect">
            <a:avLst/>
          </a:prstGeom>
          <a:noFill/>
          <a:ln w="9525">
            <a:noFill/>
            <a:miter lim="800000"/>
            <a:headEnd/>
            <a:tailEnd/>
          </a:ln>
        </p:spPr>
        <p:txBody>
          <a:bodyPr>
            <a:spAutoFit/>
          </a:bodyPr>
          <a:lstStyle/>
          <a:p>
            <a:endParaRPr lang="fr-FR"/>
          </a:p>
        </p:txBody>
      </p:sp>
      <p:sp>
        <p:nvSpPr>
          <p:cNvPr id="25604" name="ZoneTexte 12"/>
          <p:cNvSpPr txBox="1">
            <a:spLocks noChangeArrowheads="1"/>
          </p:cNvSpPr>
          <p:nvPr/>
        </p:nvSpPr>
        <p:spPr bwMode="auto">
          <a:xfrm>
            <a:off x="1258888" y="765175"/>
            <a:ext cx="5041900" cy="646113"/>
          </a:xfrm>
          <a:prstGeom prst="rect">
            <a:avLst/>
          </a:prstGeom>
          <a:noFill/>
          <a:ln w="9525">
            <a:noFill/>
            <a:miter lim="800000"/>
            <a:headEnd/>
            <a:tailEnd/>
          </a:ln>
        </p:spPr>
        <p:txBody>
          <a:bodyPr>
            <a:spAutoFit/>
          </a:bodyPr>
          <a:lstStyle/>
          <a:p>
            <a:r>
              <a:rPr lang="fr-FR"/>
              <a:t>Intérêts/ Contraintes</a:t>
            </a:r>
          </a:p>
          <a:p>
            <a:r>
              <a:rPr lang="fr-FR"/>
              <a:t>( noter à l’aide de + et -  (jusqu’à 3 + ou 3-))</a:t>
            </a:r>
          </a:p>
        </p:txBody>
      </p:sp>
      <p:sp>
        <p:nvSpPr>
          <p:cNvPr id="25605" name="ZoneTexte 6"/>
          <p:cNvSpPr txBox="1">
            <a:spLocks noChangeArrowheads="1"/>
          </p:cNvSpPr>
          <p:nvPr/>
        </p:nvSpPr>
        <p:spPr bwMode="auto">
          <a:xfrm>
            <a:off x="395288" y="1412875"/>
            <a:ext cx="3529012" cy="5078413"/>
          </a:xfrm>
          <a:prstGeom prst="rect">
            <a:avLst/>
          </a:prstGeom>
          <a:noFill/>
          <a:ln w="9525">
            <a:solidFill>
              <a:schemeClr val="accent1"/>
            </a:solidFill>
            <a:miter lim="800000"/>
            <a:headEnd/>
            <a:tailEnd/>
          </a:ln>
        </p:spPr>
        <p:txBody>
          <a:bodyPr>
            <a:spAutoFit/>
          </a:bodyPr>
          <a:lstStyle/>
          <a:p>
            <a:r>
              <a:rPr lang="fr-FR" u="sng"/>
              <a:t>Cross:</a:t>
            </a:r>
          </a:p>
          <a:p>
            <a:r>
              <a:rPr lang="fr-FR"/>
              <a:t>Prise de risques</a:t>
            </a:r>
          </a:p>
          <a:p>
            <a:r>
              <a:rPr lang="fr-FR"/>
              <a:t>Responsabilisation des élèves</a:t>
            </a:r>
          </a:p>
          <a:p>
            <a:r>
              <a:rPr lang="fr-FR"/>
              <a:t>Difficilement reproductible</a:t>
            </a:r>
          </a:p>
          <a:p>
            <a:r>
              <a:rPr lang="fr-FR"/>
              <a:t>Encadrement important</a:t>
            </a:r>
          </a:p>
          <a:p>
            <a:r>
              <a:rPr lang="fr-FR"/>
              <a:t>Longueur du projet</a:t>
            </a:r>
          </a:p>
          <a:p>
            <a:r>
              <a:rPr lang="fr-FR"/>
              <a:t>Evaluation compétences</a:t>
            </a:r>
          </a:p>
          <a:p>
            <a:r>
              <a:rPr lang="fr-FR"/>
              <a:t>Minimum d’efficacité requise</a:t>
            </a:r>
          </a:p>
          <a:p>
            <a:r>
              <a:rPr lang="fr-FR"/>
              <a:t>Réalité</a:t>
            </a:r>
          </a:p>
          <a:p>
            <a:r>
              <a:rPr lang="fr-FR"/>
              <a:t>Intégration de l’EGLS</a:t>
            </a:r>
          </a:p>
          <a:p>
            <a:endParaRPr lang="fr-FR"/>
          </a:p>
          <a:p>
            <a:endParaRPr lang="fr-FR"/>
          </a:p>
          <a:p>
            <a:endParaRPr lang="fr-FR"/>
          </a:p>
          <a:p>
            <a:endParaRPr lang="fr-FR"/>
          </a:p>
          <a:p>
            <a:endParaRPr lang="fr-FR"/>
          </a:p>
          <a:p>
            <a:endParaRPr lang="fr-FR"/>
          </a:p>
          <a:p>
            <a:endParaRPr lang="fr-FR"/>
          </a:p>
          <a:p>
            <a:endParaRPr lang="fr-FR"/>
          </a:p>
        </p:txBody>
      </p:sp>
      <p:sp>
        <p:nvSpPr>
          <p:cNvPr id="25606" name="ZoneTexte 10"/>
          <p:cNvSpPr txBox="1">
            <a:spLocks noChangeArrowheads="1"/>
          </p:cNvSpPr>
          <p:nvPr/>
        </p:nvSpPr>
        <p:spPr bwMode="auto">
          <a:xfrm>
            <a:off x="4716463" y="1484313"/>
            <a:ext cx="3600450" cy="4802187"/>
          </a:xfrm>
          <a:prstGeom prst="rect">
            <a:avLst/>
          </a:prstGeom>
          <a:noFill/>
          <a:ln w="9525">
            <a:solidFill>
              <a:schemeClr val="accent1"/>
            </a:solidFill>
            <a:miter lim="800000"/>
            <a:headEnd/>
            <a:tailEnd/>
          </a:ln>
        </p:spPr>
        <p:txBody>
          <a:bodyPr>
            <a:spAutoFit/>
          </a:bodyPr>
          <a:lstStyle/>
          <a:p>
            <a:r>
              <a:rPr lang="fr-FR" u="sng"/>
              <a:t>Intervention lors d’un vol:</a:t>
            </a:r>
          </a:p>
          <a:p>
            <a:r>
              <a:rPr lang="fr-FR"/>
              <a:t>Peu de risques</a:t>
            </a:r>
          </a:p>
          <a:p>
            <a:r>
              <a:rPr lang="fr-FR"/>
              <a:t>Facilement reproductible</a:t>
            </a:r>
          </a:p>
          <a:p>
            <a:r>
              <a:rPr lang="fr-FR"/>
              <a:t>Adaptable au niveau des élèves</a:t>
            </a:r>
          </a:p>
          <a:p>
            <a:r>
              <a:rPr lang="fr-FR"/>
              <a:t>Evaluation compétences</a:t>
            </a:r>
          </a:p>
          <a:p>
            <a:r>
              <a:rPr lang="fr-FR"/>
              <a:t>Répétitif</a:t>
            </a:r>
          </a:p>
          <a:p>
            <a:r>
              <a:rPr lang="fr-FR"/>
              <a:t>Virtuel</a:t>
            </a:r>
          </a:p>
          <a:p>
            <a:r>
              <a:rPr lang="fr-FR"/>
              <a:t>Intégration de l’EGLS</a:t>
            </a:r>
          </a:p>
          <a:p>
            <a:r>
              <a:rPr lang="fr-FR"/>
              <a:t>Responsabilisation des élèves</a:t>
            </a:r>
          </a:p>
          <a:p>
            <a:endParaRPr lang="fr-FR"/>
          </a:p>
          <a:p>
            <a:endParaRPr lang="fr-FR"/>
          </a:p>
          <a:p>
            <a:endParaRPr lang="fr-FR"/>
          </a:p>
          <a:p>
            <a:endParaRPr lang="fr-FR"/>
          </a:p>
          <a:p>
            <a:endParaRPr lang="fr-FR"/>
          </a:p>
          <a:p>
            <a:endParaRPr lang="fr-FR"/>
          </a:p>
          <a:p>
            <a:endParaRPr lang="fr-FR"/>
          </a:p>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6145" name="Rectangle 1"/>
          <p:cNvSpPr>
            <a:spLocks noChangeArrowheads="1"/>
          </p:cNvSpPr>
          <p:nvPr/>
        </p:nvSpPr>
        <p:spPr bwMode="auto">
          <a:xfrm>
            <a:off x="928688" y="127000"/>
            <a:ext cx="7215187" cy="5878513"/>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b="1" i="1" dirty="0">
                <a:solidFill>
                  <a:schemeClr val="tx1">
                    <a:lumMod val="95000"/>
                    <a:lumOff val="5000"/>
                  </a:schemeClr>
                </a:solidFill>
                <a:latin typeface="+mj-lt"/>
                <a:ea typeface="Calibri" pitchFamily="34" charset="0"/>
                <a:cs typeface="Arial" pitchFamily="34" charset="0"/>
              </a:rPr>
              <a:t>- Pourquoi cette démarche?</a:t>
            </a:r>
          </a:p>
          <a:p>
            <a:pPr>
              <a:defRPr/>
            </a:pPr>
            <a:endParaRPr lang="fr-FR" b="1" i="1" dirty="0">
              <a:solidFill>
                <a:schemeClr val="tx1">
                  <a:lumMod val="95000"/>
                  <a:lumOff val="5000"/>
                </a:schemeClr>
              </a:solidFill>
              <a:latin typeface="+mj-lt"/>
              <a:ea typeface="Calibri" pitchFamily="34" charset="0"/>
              <a:cs typeface="Arial" pitchFamily="34" charset="0"/>
            </a:endParaRPr>
          </a:p>
          <a:p>
            <a:pPr>
              <a:defRPr/>
            </a:pPr>
            <a:r>
              <a:rPr lang="fr-FR" b="1" i="1" dirty="0">
                <a:solidFill>
                  <a:schemeClr val="tx1">
                    <a:lumMod val="95000"/>
                    <a:lumOff val="5000"/>
                  </a:schemeClr>
                </a:solidFill>
                <a:latin typeface="+mj-lt"/>
                <a:ea typeface="Calibri" pitchFamily="34" charset="0"/>
                <a:cs typeface="Arial" pitchFamily="34" charset="0"/>
              </a:rPr>
              <a:t>- Cheminement fonction vers connaissance à travers deux exemples.</a:t>
            </a:r>
          </a:p>
          <a:p>
            <a:pPr>
              <a:defRPr/>
            </a:pPr>
            <a:endParaRPr lang="fr-FR" b="1" i="1" dirty="0">
              <a:solidFill>
                <a:schemeClr val="tx1">
                  <a:lumMod val="95000"/>
                  <a:lumOff val="5000"/>
                </a:schemeClr>
              </a:solidFill>
              <a:latin typeface="+mj-lt"/>
              <a:ea typeface="Calibri" pitchFamily="34" charset="0"/>
              <a:cs typeface="Arial" pitchFamily="34" charset="0"/>
            </a:endParaRPr>
          </a:p>
          <a:p>
            <a:pPr>
              <a:defRPr/>
            </a:pPr>
            <a:r>
              <a:rPr lang="fr-FR" b="1" i="1" dirty="0">
                <a:solidFill>
                  <a:schemeClr val="tx1">
                    <a:lumMod val="95000"/>
                    <a:lumOff val="5000"/>
                  </a:schemeClr>
                </a:solidFill>
                <a:latin typeface="+mj-lt"/>
                <a:ea typeface="Calibri" pitchFamily="34" charset="0"/>
                <a:cs typeface="Arial" pitchFamily="34" charset="0"/>
              </a:rPr>
              <a:t>- Intérêts / contraintes</a:t>
            </a:r>
          </a:p>
          <a:p>
            <a:pPr>
              <a:defRPr/>
            </a:pPr>
            <a:endParaRPr lang="fr-FR" b="1" i="1" dirty="0">
              <a:solidFill>
                <a:schemeClr val="tx1">
                  <a:lumMod val="95000"/>
                  <a:lumOff val="5000"/>
                </a:schemeClr>
              </a:solidFill>
              <a:latin typeface="+mj-lt"/>
              <a:ea typeface="Calibri" pitchFamily="34" charset="0"/>
              <a:cs typeface="Arial" pitchFamily="34" charset="0"/>
            </a:endParaRPr>
          </a:p>
          <a:p>
            <a:pPr>
              <a:defRPr/>
            </a:pPr>
            <a:r>
              <a:rPr lang="fr-FR" b="1" i="1" dirty="0">
                <a:solidFill>
                  <a:schemeClr val="tx1">
                    <a:lumMod val="95000"/>
                    <a:lumOff val="5000"/>
                  </a:schemeClr>
                </a:solidFill>
                <a:latin typeface="+mj-lt"/>
                <a:ea typeface="Calibri" pitchFamily="34" charset="0"/>
                <a:cs typeface="Arial" pitchFamily="34" charset="0"/>
              </a:rPr>
              <a:t>- Comment  s’organiser pour parvenir à l’appliquer?</a:t>
            </a:r>
          </a:p>
          <a:p>
            <a:pPr>
              <a:defRPr/>
            </a:pPr>
            <a:endParaRPr lang="fr-FR" b="1" i="1" dirty="0">
              <a:solidFill>
                <a:schemeClr val="tx1">
                  <a:lumMod val="95000"/>
                  <a:lumOff val="5000"/>
                </a:schemeClr>
              </a:solidFill>
              <a:latin typeface="+mj-lt"/>
              <a:ea typeface="Calibri" pitchFamily="34" charset="0"/>
              <a:cs typeface="Arial" pitchFamily="34" charset="0"/>
            </a:endParaRPr>
          </a:p>
          <a:p>
            <a:pPr>
              <a:defRPr/>
            </a:pPr>
            <a:r>
              <a:rPr lang="fr-FR" b="1" i="1" dirty="0">
                <a:solidFill>
                  <a:schemeClr val="tx1">
                    <a:lumMod val="95000"/>
                    <a:lumOff val="5000"/>
                  </a:schemeClr>
                </a:solidFill>
                <a:latin typeface="+mj-lt"/>
                <a:ea typeface="Calibri" pitchFamily="34" charset="0"/>
                <a:cs typeface="Arial" pitchFamily="34" charset="0"/>
              </a:rPr>
              <a:t>- Partage</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endParaRPr lang="fr-FR" sz="1600" b="1" i="1" dirty="0">
              <a:solidFill>
                <a:schemeClr val="tx1">
                  <a:lumMod val="95000"/>
                  <a:lumOff val="5000"/>
                </a:schemeClr>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	</a:t>
            </a: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p:txBody>
      </p:sp>
      <p:sp>
        <p:nvSpPr>
          <p:cNvPr id="14339"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6145" name="Rectangle 1"/>
          <p:cNvSpPr>
            <a:spLocks noChangeArrowheads="1"/>
          </p:cNvSpPr>
          <p:nvPr/>
        </p:nvSpPr>
        <p:spPr bwMode="auto">
          <a:xfrm>
            <a:off x="928688" y="139700"/>
            <a:ext cx="7215187" cy="6278563"/>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defRPr/>
            </a:pPr>
            <a:r>
              <a:rPr lang="fr-FR" sz="1600" b="1" i="1" u="sng" dirty="0">
                <a:solidFill>
                  <a:schemeClr val="tx1">
                    <a:lumMod val="95000"/>
                    <a:lumOff val="5000"/>
                  </a:schemeClr>
                </a:solidFill>
                <a:latin typeface="+mj-lt"/>
                <a:ea typeface="Calibri" pitchFamily="34" charset="0"/>
                <a:cs typeface="Arial" pitchFamily="34" charset="0"/>
              </a:rPr>
              <a:t>Pourquoi?</a:t>
            </a:r>
            <a:endParaRPr lang="fr-FR" sz="1600" b="1" i="1" u="sng" dirty="0">
              <a:solidFill>
                <a:schemeClr val="tx1">
                  <a:lumMod val="95000"/>
                  <a:lumOff val="5000"/>
                </a:schemeClr>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lgn="ct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	</a:t>
            </a:r>
            <a:r>
              <a:rPr lang="fr-FR" sz="1600" b="1" i="1" dirty="0">
                <a:solidFill>
                  <a:schemeClr val="tx1">
                    <a:lumMod val="95000"/>
                    <a:lumOff val="5000"/>
                  </a:schemeClr>
                </a:solidFill>
                <a:latin typeface="+mj-lt"/>
                <a:ea typeface="Calibri" pitchFamily="34" charset="0"/>
                <a:cs typeface="Arial" pitchFamily="34" charset="0"/>
              </a:rPr>
              <a:t>-Cohérence /référentiel du Bac Pro Métiers de la sécurité.</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	</a:t>
            </a:r>
            <a:r>
              <a:rPr lang="fr-FR" sz="1600" b="1" i="1" dirty="0">
                <a:solidFill>
                  <a:schemeClr val="tx1">
                    <a:lumMod val="95000"/>
                    <a:lumOff val="5000"/>
                  </a:schemeClr>
                </a:solidFill>
                <a:latin typeface="+mj-lt"/>
                <a:ea typeface="Calibri" pitchFamily="34" charset="0"/>
                <a:cs typeface="Arial" pitchFamily="34" charset="0"/>
              </a:rPr>
              <a:t>- Organisation pédagogique préconisée dans le guide d’accompagnement du BAC PRO MS</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400" b="1" i="1" dirty="0">
                <a:solidFill>
                  <a:schemeClr val="tx1">
                    <a:lumMod val="95000"/>
                    <a:lumOff val="5000"/>
                  </a:schemeClr>
                </a:solidFill>
                <a:latin typeface="+mj-lt"/>
                <a:ea typeface="Calibri" pitchFamily="34" charset="0"/>
                <a:cs typeface="Arial" pitchFamily="34" charset="0"/>
              </a:rPr>
              <a:t>… s’articule autour d’une stratégie  pédagogique construite pour les trois années du parcours et matérialisée régulièrement dans le livret  de suivi de la formation . </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400" b="1" i="1" dirty="0">
                <a:solidFill>
                  <a:schemeClr val="tx1">
                    <a:lumMod val="95000"/>
                    <a:lumOff val="5000"/>
                  </a:schemeClr>
                </a:solidFill>
                <a:latin typeface="+mj-lt"/>
                <a:ea typeface="Calibri" pitchFamily="34" charset="0"/>
                <a:cs typeface="Arial" pitchFamily="34" charset="0"/>
              </a:rPr>
              <a:t>La mise en œuvre des séquences pédagogiques repose  essentiellement sur des situations professionnelles construites par ce binôme d’enseignants. Ces situations s’appuient sur les quatre fonctions du référentiel de manière transversale sur le cycle de formation. </a:t>
            </a:r>
          </a:p>
          <a:p>
            <a:pPr>
              <a:defRPr/>
            </a:pPr>
            <a:endParaRPr lang="fr-FR" sz="1400" b="1" i="1" dirty="0">
              <a:solidFill>
                <a:schemeClr val="tx1">
                  <a:lumMod val="95000"/>
                  <a:lumOff val="5000"/>
                </a:schemeClr>
              </a:solidFill>
              <a:latin typeface="+mj-lt"/>
              <a:ea typeface="Calibri" pitchFamily="34" charset="0"/>
              <a:cs typeface="Arial" pitchFamily="34" charset="0"/>
            </a:endParaRPr>
          </a:p>
          <a:p>
            <a:pPr>
              <a:defRPr/>
            </a:pPr>
            <a:r>
              <a:rPr lang="fr-FR" sz="1400" b="1" i="1" dirty="0">
                <a:solidFill>
                  <a:schemeClr val="tx1">
                    <a:lumMod val="95000"/>
                    <a:lumOff val="5000"/>
                  </a:schemeClr>
                </a:solidFill>
                <a:latin typeface="+mj-lt"/>
                <a:ea typeface="Calibri" pitchFamily="34" charset="0"/>
                <a:cs typeface="Arial" pitchFamily="34" charset="0"/>
              </a:rPr>
              <a:t>Les séquences pédagogiques doivent permettre aux élèves d’être véritablement acteurs de leurs apprentissages et leur donner l’occasion de pratiquer les gestes exigés dans les métiers de la sécurité. Elles font l’objet d’un support écrit suffisamment explicite en lien avec la réalité et reprenant plusieurs compétences du référentiel. </a:t>
            </a:r>
          </a:p>
          <a:p>
            <a:pPr algn="ctr">
              <a:defRPr/>
            </a:pPr>
            <a:endParaRPr lang="fr-FR" sz="1200" b="1" i="1" dirty="0">
              <a:solidFill>
                <a:schemeClr val="tx1">
                  <a:lumMod val="95000"/>
                  <a:lumOff val="5000"/>
                </a:schemeClr>
              </a:solidFill>
              <a:latin typeface="+mj-lt"/>
              <a:ea typeface="Calibri" pitchFamily="34" charset="0"/>
              <a:cs typeface="Arial" pitchFamily="34" charset="0"/>
            </a:endParaRPr>
          </a:p>
        </p:txBody>
      </p:sp>
      <p:sp>
        <p:nvSpPr>
          <p:cNvPr id="15363"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16386"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5" name="Rectangle 1"/>
          <p:cNvSpPr>
            <a:spLocks noChangeArrowheads="1"/>
          </p:cNvSpPr>
          <p:nvPr/>
        </p:nvSpPr>
        <p:spPr bwMode="auto">
          <a:xfrm>
            <a:off x="468313" y="1520825"/>
            <a:ext cx="7272337" cy="3662363"/>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defRPr/>
            </a:pPr>
            <a:r>
              <a:rPr lang="fr-FR" sz="1200" b="1" i="1" dirty="0">
                <a:latin typeface="+mj-lt"/>
                <a:ea typeface="Calibri" pitchFamily="34" charset="0"/>
                <a:cs typeface="Arial" pitchFamily="34" charset="0"/>
              </a:rPr>
              <a:t>Classes concernées:</a:t>
            </a:r>
          </a:p>
          <a:p>
            <a:pPr algn="ctr">
              <a:defRPr/>
            </a:pPr>
            <a:endParaRPr lang="fr-FR" sz="1200" b="1" i="1" dirty="0">
              <a:latin typeface="+mj-lt"/>
              <a:ea typeface="Calibri" pitchFamily="34" charset="0"/>
              <a:cs typeface="Arial" pitchFamily="34" charset="0"/>
            </a:endParaRPr>
          </a:p>
          <a:p>
            <a:pPr algn="ctr">
              <a:defRPr/>
            </a:pPr>
            <a:endParaRPr lang="fr-FR" sz="1200" b="1" i="1" dirty="0">
              <a:latin typeface="+mj-lt"/>
              <a:ea typeface="Calibri" pitchFamily="34" charset="0"/>
              <a:cs typeface="Arial" pitchFamily="34" charset="0"/>
            </a:endParaRPr>
          </a:p>
          <a:p>
            <a:pPr algn="ctr">
              <a:defRPr/>
            </a:pPr>
            <a:endParaRPr lang="fr-FR" sz="1200" b="1" i="1" dirty="0">
              <a:latin typeface="+mj-lt"/>
              <a:ea typeface="Calibri" pitchFamily="34" charset="0"/>
              <a:cs typeface="Arial" pitchFamily="34" charset="0"/>
            </a:endParaRPr>
          </a:p>
          <a:p>
            <a:pPr algn="ctr">
              <a:defRPr/>
            </a:pPr>
            <a:r>
              <a:rPr lang="fr-FR" sz="1600" b="1" i="1" dirty="0">
                <a:latin typeface="+mj-lt"/>
                <a:ea typeface="Calibri" pitchFamily="34" charset="0"/>
                <a:cs typeface="Arial" pitchFamily="34" charset="0"/>
              </a:rPr>
              <a:t>Bac  pro MS (tous les niveaux)</a:t>
            </a:r>
          </a:p>
          <a:p>
            <a:pPr algn="ctr">
              <a:defRPr/>
            </a:pPr>
            <a:endParaRPr lang="fr-FR" sz="1600" b="1" i="1" dirty="0">
              <a:latin typeface="+mj-lt"/>
              <a:ea typeface="Calibri" pitchFamily="34" charset="0"/>
              <a:cs typeface="Arial" pitchFamily="34" charset="0"/>
            </a:endParaRPr>
          </a:p>
          <a:p>
            <a:pPr algn="ctr">
              <a:defRPr/>
            </a:pPr>
            <a:r>
              <a:rPr lang="fr-FR" sz="1600" b="1" i="1" dirty="0">
                <a:latin typeface="+mj-lt"/>
                <a:ea typeface="Calibri" pitchFamily="34" charset="0"/>
                <a:cs typeface="Arial" pitchFamily="34" charset="0"/>
              </a:rPr>
              <a:t>CAP AS (tous les niveaux)</a:t>
            </a:r>
            <a:endParaRPr lang="fr-FR" sz="1600" b="1" i="1" dirty="0">
              <a:latin typeface="+mj-lt"/>
              <a:ea typeface="Calibri" pitchFamily="34" charset="0"/>
              <a:cs typeface="Arial" pitchFamily="34" charset="0"/>
            </a:endParaRPr>
          </a:p>
          <a:p>
            <a:pPr algn="ctr">
              <a:defRPr/>
            </a:pPr>
            <a:endParaRPr lang="fr-FR" sz="1600" b="1" i="1" dirty="0">
              <a:latin typeface="+mj-lt"/>
              <a:ea typeface="Calibri" pitchFamily="34" charset="0"/>
              <a:cs typeface="Arial" pitchFamily="34" charset="0"/>
            </a:endParaRPr>
          </a:p>
          <a:p>
            <a:pPr algn="ctr">
              <a:defRPr/>
            </a:pPr>
            <a:endParaRPr lang="fr-FR" sz="1200" b="1" i="1" dirty="0">
              <a:latin typeface="+mj-lt"/>
              <a:ea typeface="Calibri" pitchFamily="34" charset="0"/>
              <a:cs typeface="Arial" pitchFamily="34" charset="0"/>
            </a:endParaRPr>
          </a:p>
          <a:p>
            <a:pPr algn="ctr">
              <a:defRPr/>
            </a:pPr>
            <a:endParaRPr lang="fr-FR" sz="1200" b="1" i="1" dirty="0">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a:p>
            <a:pPr algn="ctr">
              <a:defRPr/>
            </a:pPr>
            <a:endParaRPr lang="fr-FR" sz="1200" b="1" i="1" dirty="0">
              <a:solidFill>
                <a:srgbClr val="5B9BD5"/>
              </a:solidFill>
              <a:latin typeface="+mj-lt"/>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17410" name="ZoneTexte 11"/>
          <p:cNvSpPr txBox="1">
            <a:spLocks noChangeArrowheads="1"/>
          </p:cNvSpPr>
          <p:nvPr/>
        </p:nvSpPr>
        <p:spPr bwMode="auto">
          <a:xfrm>
            <a:off x="611188" y="1844675"/>
            <a:ext cx="3714750" cy="2678113"/>
          </a:xfrm>
          <a:prstGeom prst="rect">
            <a:avLst/>
          </a:prstGeom>
          <a:noFill/>
          <a:ln w="9525">
            <a:noFill/>
            <a:miter lim="800000"/>
            <a:headEnd/>
            <a:tailEnd/>
          </a:ln>
        </p:spPr>
        <p:txBody>
          <a:bodyPr>
            <a:spAutoFit/>
          </a:bodyPr>
          <a:lstStyle/>
          <a:p>
            <a:pPr algn="ctr"/>
            <a:r>
              <a:rPr lang="fr-FR" sz="2400">
                <a:latin typeface="Times New Roman" pitchFamily="18" charset="0"/>
                <a:cs typeface="Times New Roman" pitchFamily="18" charset="0"/>
              </a:rPr>
              <a:t>Premier exemple.</a:t>
            </a:r>
          </a:p>
          <a:p>
            <a:pPr algn="ctr"/>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Contribution d’une ou plusieurs classes à l’organisation d’un cross de collège ou cross académique.</a:t>
            </a:r>
          </a:p>
        </p:txBody>
      </p:sp>
      <p:sp>
        <p:nvSpPr>
          <p:cNvPr id="17411" name="ZoneTexte 7"/>
          <p:cNvSpPr txBox="1">
            <a:spLocks noChangeArrowheads="1"/>
          </p:cNvSpPr>
          <p:nvPr/>
        </p:nvSpPr>
        <p:spPr bwMode="auto">
          <a:xfrm>
            <a:off x="5148263" y="1557338"/>
            <a:ext cx="3384550" cy="922337"/>
          </a:xfrm>
          <a:prstGeom prst="rect">
            <a:avLst/>
          </a:prstGeom>
          <a:noFill/>
          <a:ln w="9525">
            <a:noFill/>
            <a:miter lim="800000"/>
            <a:headEnd/>
            <a:tailEnd/>
          </a:ln>
        </p:spPr>
        <p:txBody>
          <a:bodyPr>
            <a:spAutoFit/>
          </a:bodyPr>
          <a:lstStyle/>
          <a:p>
            <a:r>
              <a:rPr lang="fr-FR">
                <a:solidFill>
                  <a:srgbClr val="00B050"/>
                </a:solidFill>
              </a:rPr>
              <a:t>FONCTION 1 LA SÉCURITÉ DANS LES ESPACES PUBLICS OU PRIVÉS  </a:t>
            </a:r>
          </a:p>
        </p:txBody>
      </p:sp>
      <p:sp>
        <p:nvSpPr>
          <p:cNvPr id="9" name="Flèche droite 8"/>
          <p:cNvSpPr/>
          <p:nvPr/>
        </p:nvSpPr>
        <p:spPr>
          <a:xfrm>
            <a:off x="3924300" y="1916113"/>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ZoneTexte 9"/>
          <p:cNvSpPr txBox="1"/>
          <p:nvPr/>
        </p:nvSpPr>
        <p:spPr>
          <a:xfrm>
            <a:off x="5219700" y="2781300"/>
            <a:ext cx="2881313" cy="646113"/>
          </a:xfrm>
          <a:prstGeom prst="rect">
            <a:avLst/>
          </a:prstGeom>
          <a:noFill/>
        </p:spPr>
        <p:txBody>
          <a:bodyPr>
            <a:spAutoFit/>
          </a:bodyPr>
          <a:lstStyle/>
          <a:p>
            <a:pPr>
              <a:defRPr/>
            </a:pPr>
            <a:r>
              <a:rPr lang="fr-FR" dirty="0">
                <a:solidFill>
                  <a:schemeClr val="bg1">
                    <a:lumMod val="85000"/>
                  </a:schemeClr>
                </a:solidFill>
              </a:rPr>
              <a:t>FONCTION 2 LA SÉCURITÉ INCENDIE</a:t>
            </a:r>
            <a:endParaRPr lang="fr-FR" dirty="0">
              <a:solidFill>
                <a:schemeClr val="bg1">
                  <a:lumMod val="85000"/>
                </a:schemeClr>
              </a:solidFill>
            </a:endParaRPr>
          </a:p>
        </p:txBody>
      </p:sp>
      <p:sp>
        <p:nvSpPr>
          <p:cNvPr id="11" name="Flèche droite 10"/>
          <p:cNvSpPr/>
          <p:nvPr/>
        </p:nvSpPr>
        <p:spPr>
          <a:xfrm>
            <a:off x="3924300" y="27813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415"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
        <p:nvSpPr>
          <p:cNvPr id="17416" name="ZoneTexte 12"/>
          <p:cNvSpPr txBox="1">
            <a:spLocks noChangeArrowheads="1"/>
          </p:cNvSpPr>
          <p:nvPr/>
        </p:nvSpPr>
        <p:spPr bwMode="auto">
          <a:xfrm>
            <a:off x="5292725" y="3716338"/>
            <a:ext cx="3167063" cy="647700"/>
          </a:xfrm>
          <a:prstGeom prst="rect">
            <a:avLst/>
          </a:prstGeom>
          <a:noFill/>
          <a:ln w="9525">
            <a:noFill/>
            <a:miter lim="800000"/>
            <a:headEnd/>
            <a:tailEnd/>
          </a:ln>
        </p:spPr>
        <p:txBody>
          <a:bodyPr>
            <a:spAutoFit/>
          </a:bodyPr>
          <a:lstStyle/>
          <a:p>
            <a:r>
              <a:rPr lang="fr-FR">
                <a:solidFill>
                  <a:srgbClr val="FFC000"/>
                </a:solidFill>
              </a:rPr>
              <a:t>FONCTION 3 LE SECOURS À PERSONNE</a:t>
            </a:r>
          </a:p>
        </p:txBody>
      </p:sp>
      <p:sp>
        <p:nvSpPr>
          <p:cNvPr id="17417" name="ZoneTexte 13"/>
          <p:cNvSpPr txBox="1">
            <a:spLocks noChangeArrowheads="1"/>
          </p:cNvSpPr>
          <p:nvPr/>
        </p:nvSpPr>
        <p:spPr bwMode="auto">
          <a:xfrm>
            <a:off x="5292725" y="4581525"/>
            <a:ext cx="3600450" cy="1200150"/>
          </a:xfrm>
          <a:prstGeom prst="rect">
            <a:avLst/>
          </a:prstGeom>
          <a:noFill/>
          <a:ln w="9525">
            <a:noFill/>
            <a:miter lim="800000"/>
            <a:headEnd/>
            <a:tailEnd/>
          </a:ln>
        </p:spPr>
        <p:txBody>
          <a:bodyPr>
            <a:spAutoFit/>
          </a:bodyPr>
          <a:lstStyle/>
          <a:p>
            <a:r>
              <a:rPr lang="fr-FR">
                <a:solidFill>
                  <a:srgbClr val="00B050"/>
                </a:solidFill>
              </a:rPr>
              <a:t>FONCTION 4 LA PRÉVENTION ET LA PROTECTION DES PERSONNES, DES BIENS ET DE L’ENVIRONNEMENT</a:t>
            </a:r>
          </a:p>
        </p:txBody>
      </p:sp>
      <p:sp>
        <p:nvSpPr>
          <p:cNvPr id="15" name="Flèche droite 14"/>
          <p:cNvSpPr/>
          <p:nvPr/>
        </p:nvSpPr>
        <p:spPr>
          <a:xfrm>
            <a:off x="3924300" y="3789363"/>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Flèche droite 15"/>
          <p:cNvSpPr/>
          <p:nvPr/>
        </p:nvSpPr>
        <p:spPr>
          <a:xfrm>
            <a:off x="3924300" y="47974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18434"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graphicFrame>
        <p:nvGraphicFramePr>
          <p:cNvPr id="6" name="Tableau 5"/>
          <p:cNvGraphicFramePr>
            <a:graphicFrameLocks noGrp="1"/>
          </p:cNvGraphicFramePr>
          <p:nvPr/>
        </p:nvGraphicFramePr>
        <p:xfrm>
          <a:off x="611188" y="1557338"/>
          <a:ext cx="7153275" cy="4679950"/>
        </p:xfrm>
        <a:graphic>
          <a:graphicData uri="http://schemas.openxmlformats.org/drawingml/2006/table">
            <a:tbl>
              <a:tblPr/>
              <a:tblGrid>
                <a:gridCol w="1223962"/>
                <a:gridCol w="1728788"/>
                <a:gridCol w="1871662"/>
                <a:gridCol w="2328863"/>
              </a:tblGrid>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imes New Roman" pitchFamily="18" charset="0"/>
                          <a:cs typeface="Times New Roman" pitchFamily="18" charset="0"/>
                        </a:rPr>
                        <a:t>Activité</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6495" marR="464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imes New Roman" pitchFamily="18" charset="0"/>
                          <a:cs typeface="Times New Roman" pitchFamily="18" charset="0"/>
                        </a:rPr>
                        <a:t>Tâche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6495" marR="464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imes New Roman" pitchFamily="18" charset="0"/>
                          <a:cs typeface="Times New Roman" pitchFamily="18" charset="0"/>
                        </a:rPr>
                        <a:t>Compétences</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6495" marR="464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imes New Roman" pitchFamily="18" charset="0"/>
                          <a:ea typeface="Times New Roman" pitchFamily="18" charset="0"/>
                          <a:cs typeface="Calibri" pitchFamily="34" charset="0"/>
                        </a:rPr>
                        <a:t>Critères d’évaluation de la performance</a:t>
                      </a:r>
                      <a:endParaRPr kumimoji="0" lang="fr-FR" sz="800" b="0" i="0" u="none" strike="noStrike" cap="none" normalizeH="0" baseline="0" smtClean="0">
                        <a:ln>
                          <a:noFill/>
                        </a:ln>
                        <a:solidFill>
                          <a:schemeClr val="tx1"/>
                        </a:solidFill>
                        <a:effectLst/>
                        <a:latin typeface="Times New Roman" pitchFamily="18" charset="0"/>
                        <a:ea typeface="Times New Roman" pitchFamily="18" charset="0"/>
                        <a:cs typeface="Calibri" pitchFamily="34" charset="0"/>
                      </a:endParaRPr>
                    </a:p>
                  </a:txBody>
                  <a:tcPr marL="46495" marR="464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sng" strike="noStrike" cap="none" normalizeH="0" baseline="0" smtClean="0">
                          <a:ln>
                            <a:noFill/>
                          </a:ln>
                          <a:solidFill>
                            <a:schemeClr val="tx1"/>
                          </a:solidFill>
                          <a:effectLst/>
                          <a:latin typeface="Times New Roman" pitchFamily="18" charset="0"/>
                          <a:ea typeface="Times New Roman" pitchFamily="18" charset="0"/>
                          <a:cs typeface="Calibri" pitchFamily="34" charset="0"/>
                        </a:rPr>
                        <a:t>A4.1 Assurer la surveillance des lieux et des accès dans des sites </a:t>
                      </a:r>
                      <a:r>
                        <a:rPr kumimoji="0" lang="fr-FR" sz="700" b="1" i="0" u="none" strike="noStrike" cap="none" normalizeH="0" baseline="0" smtClean="0">
                          <a:ln>
                            <a:noFill/>
                          </a:ln>
                          <a:solidFill>
                            <a:schemeClr val="tx1"/>
                          </a:solidFill>
                          <a:effectLst/>
                          <a:latin typeface="Times New Roman" pitchFamily="18" charset="0"/>
                          <a:ea typeface="Times New Roman" pitchFamily="18" charset="0"/>
                          <a:cs typeface="Calibri" pitchFamily="34" charset="0"/>
                        </a:rPr>
                        <a:t>(ERP, IGH, industriels</a:t>
                      </a:r>
                      <a:r>
                        <a:rPr kumimoji="0" lang="fr-FR" sz="1800" b="0" i="0" u="none" strike="noStrike" cap="none" normalizeH="0" baseline="0" smtClean="0">
                          <a:ln>
                            <a:noFill/>
                          </a:ln>
                          <a:solidFill>
                            <a:schemeClr val="tx1"/>
                          </a:solidFill>
                          <a:effectLst/>
                          <a:latin typeface="Times New Roman" pitchFamily="18" charset="0"/>
                          <a:ea typeface="Times New Roman" pitchFamily="18" charset="0"/>
                          <a:cs typeface="Calibri" pitchFamily="34" charset="0"/>
                        </a:rPr>
                        <a:t>, autres)</a:t>
                      </a:r>
                    </a:p>
                  </a:txBody>
                  <a:tcPr marL="46495" marR="4649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Times New Roman" pitchFamily="18" charset="0"/>
                          <a:cs typeface="Times New Roman" pitchFamily="18" charset="0"/>
                        </a:rPr>
                        <a:t>A4.1T1 Se repérer à l’intérieur d’un site</a:t>
                      </a:r>
                      <a:endParaRPr kumimoji="0" lang="fr-FR" sz="800" b="0" i="0" u="none" strike="noStrike" cap="none" normalizeH="0" baseline="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A4.1T6 Mettre en œuvre les méthodes de prévention appropriées aux lieux</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A4.1T7 Surveiller à l’aide de l’outil de vidéoprotection</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cs typeface="Times New Roman" pitchFamily="18" charset="0"/>
                        </a:rPr>
                        <a:t>A4.1T3 Filtrer et contrôler les entrées et sorties des personnes, des véhicules, des matériels et des colis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A4.1T4 Diriger et exploiter le poste de sécurité</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A4.1T5 Encadrer et gérer une équipe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A4.1T6 Intervenir dans une formation auprès de son équipe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A4.1T2 Effectuer des rondes de surveillance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A4.1T5 Gérer les alarmes</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A4.1T9 Réaliser une levée de doute</a:t>
                      </a:r>
                      <a:endParaRPr kumimoji="0" lang="fr-FR" sz="7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A4.1T8 Communiquer avec sa hiérarchie et/ou son client</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6495" marR="4649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cs typeface="Times New Roman" pitchFamily="18" charset="0"/>
                        </a:rPr>
                        <a:t>A4.1C1 Assurer la surveillance des lieux et des accès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A4.1C2 Analyser les images issues de la vidéoprotection et prendre les mesures adaptées</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A4.1C3 Manager une équipe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A4.1C4 Transmettre  des connaissances professionnelles à son équipe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ea typeface="Times New Roman" pitchFamily="18" charset="0"/>
                          <a:cs typeface="Mangal" pitchFamily="2"/>
                        </a:rPr>
                        <a:t>A4.1C5 Organiser le fonctionnement d’un Poste Central de Sécurité (PCS)</a:t>
                      </a:r>
                      <a:endParaRPr kumimoji="0" lang="fr-FR" sz="800" b="0" i="0" u="none" strike="noStrike" cap="none" normalizeH="0" baseline="0" smtClean="0">
                        <a:ln>
                          <a:noFill/>
                        </a:ln>
                        <a:solidFill>
                          <a:schemeClr val="tx1"/>
                        </a:solidFill>
                        <a:effectLst/>
                        <a:latin typeface="Liberation Sans"/>
                        <a:ea typeface="SimSun"/>
                        <a:cs typeface="Mangal" pitchFamily="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ea typeface="Times New Roman" pitchFamily="18" charset="0"/>
                          <a:cs typeface="Mangal" pitchFamily="2"/>
                        </a:rPr>
                        <a:t>A4.1C6 Rendre compte</a:t>
                      </a:r>
                      <a:endParaRPr kumimoji="0" lang="fr-FR" sz="800" b="0" i="0" u="none" strike="noStrike" cap="none" normalizeH="0" baseline="0" smtClean="0">
                        <a:ln>
                          <a:noFill/>
                        </a:ln>
                        <a:solidFill>
                          <a:schemeClr val="tx1"/>
                        </a:solidFill>
                        <a:effectLst/>
                        <a:latin typeface="Liberation Sans"/>
                        <a:ea typeface="SimSun"/>
                        <a:cs typeface="Mangal" pitchFamily="2"/>
                      </a:endParaRPr>
                    </a:p>
                  </a:txBody>
                  <a:tcPr marL="46495" marR="4649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cs typeface="Times New Roman" pitchFamily="18" charset="0"/>
                        </a:rPr>
                        <a:t>Les réglementations spécifiques  sont respectées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cs typeface="Times New Roman" pitchFamily="18" charset="0"/>
                        </a:rPr>
                        <a:t>Les conditions d’accès, de circulation et d’utilisation d’un site sont respectées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cs typeface="Times New Roman" pitchFamily="18" charset="0"/>
                        </a:rPr>
                        <a:t>Les informations sont correctement interprétées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L’utilisation des systèmes de sécurité incendie (SSI) et/ou de détection d’intrusion est maîtrisée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Les outils de vidéoprotection sont utilisés à bon escient et avec respect des règles de déontologie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Dans le cadre d’une situation professionnelle :</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7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la transmission des connaissances est correctement effectuée,</a:t>
                      </a:r>
                      <a:endParaRPr kumimoji="0" lang="fr-FR" sz="800" b="0"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7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la gestion de l’équipe est assurée,</a:t>
                      </a:r>
                      <a:endParaRPr kumimoji="0" lang="fr-FR" sz="800" b="0"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7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le poste de sécurité est opérationnel</a:t>
                      </a:r>
                      <a:endParaRPr kumimoji="0" lang="fr-FR" sz="800" b="0"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Les rondes de surveillance sont accomplies avec rigueur</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Les règles de transmission radio sont connues et maîtrisées</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La levée de doute a été effectuée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Les situations génératrices de risque font l’objet d’une communication auprès de la hiérarchie</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chemeClr val="tx1"/>
                          </a:solidFill>
                          <a:effectLst/>
                          <a:latin typeface="Times New Roman" pitchFamily="18" charset="0"/>
                          <a:cs typeface="Times New Roman" pitchFamily="18" charset="0"/>
                        </a:rPr>
                        <a:t>Les informations sont correctement restituées</a:t>
                      </a:r>
                      <a:endParaRPr kumimoji="0" lang="fr-FR" sz="800" b="0" i="0" u="none" strike="noStrike" cap="none" normalizeH="0" baseline="0" smtClean="0">
                        <a:ln>
                          <a:noFill/>
                        </a:ln>
                        <a:solidFill>
                          <a:schemeClr val="tx1"/>
                        </a:solidFill>
                        <a:effectLst/>
                        <a:latin typeface="Times New Roman" pitchFamily="18" charset="0"/>
                        <a:cs typeface="Times New Roman" pitchFamily="18" charset="0"/>
                      </a:endParaRPr>
                    </a:p>
                  </a:txBody>
                  <a:tcPr marL="46495" marR="4649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6145" name="Rectangle 1"/>
          <p:cNvSpPr>
            <a:spLocks noChangeArrowheads="1"/>
          </p:cNvSpPr>
          <p:nvPr/>
        </p:nvSpPr>
        <p:spPr bwMode="auto">
          <a:xfrm>
            <a:off x="928688" y="1050925"/>
            <a:ext cx="7215187" cy="4030663"/>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F4: </a:t>
            </a:r>
          </a:p>
          <a:p>
            <a:pPr>
              <a:defRPr/>
            </a:pPr>
            <a:r>
              <a:rPr lang="fr-FR" sz="1600" b="1" kern="150" dirty="0">
                <a:latin typeface="Times New Roman"/>
                <a:ea typeface="Times New Roman"/>
              </a:rPr>
              <a:t>A4.1T3 Filtrer et contrôler les entrées et sorties des personnes, des véhicules, des matériels et des colis</a:t>
            </a:r>
          </a:p>
          <a:p>
            <a:pPr>
              <a:defRPr/>
            </a:pPr>
            <a:r>
              <a:rPr lang="fr-FR" sz="1600" b="1" i="1" dirty="0">
                <a:solidFill>
                  <a:schemeClr val="tx1">
                    <a:lumMod val="95000"/>
                    <a:lumOff val="5000"/>
                  </a:schemeClr>
                </a:solidFill>
                <a:latin typeface="+mj-lt"/>
                <a:ea typeface="Calibri" pitchFamily="34" charset="0"/>
                <a:cs typeface="Arial" pitchFamily="34" charset="0"/>
              </a:rPr>
              <a:t>…</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Tâche à effectuer: au niveau des vestiaires, des toilettes, de la salle de contrôle, de la zone de départ, de la zone d’arrivée, du parcours…</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Consignes différentes selon le poste. Consignes évolutives en fonction des catégorie d’âge des coureurs.</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La réalisation de la tâche nécessite un certains nombres de connaissances et compétences </a:t>
            </a:r>
            <a:r>
              <a:rPr lang="fr-FR" sz="1600" b="1" i="1" dirty="0" err="1">
                <a:solidFill>
                  <a:schemeClr val="tx1">
                    <a:lumMod val="95000"/>
                    <a:lumOff val="5000"/>
                  </a:schemeClr>
                </a:solidFill>
                <a:latin typeface="+mj-lt"/>
                <a:ea typeface="Calibri" pitchFamily="34" charset="0"/>
                <a:cs typeface="Arial" pitchFamily="34" charset="0"/>
              </a:rPr>
              <a:t>pre</a:t>
            </a:r>
            <a:r>
              <a:rPr lang="fr-FR" sz="1600" b="1" i="1" dirty="0">
                <a:solidFill>
                  <a:schemeClr val="tx1">
                    <a:lumMod val="95000"/>
                    <a:lumOff val="5000"/>
                  </a:schemeClr>
                </a:solidFill>
                <a:latin typeface="+mj-lt"/>
                <a:ea typeface="Calibri" pitchFamily="34" charset="0"/>
                <a:cs typeface="Arial" pitchFamily="34" charset="0"/>
              </a:rPr>
              <a:t> requises..ou pas!</a:t>
            </a:r>
            <a:r>
              <a:rPr lang="fr-FR" sz="1600" b="1" i="1" dirty="0">
                <a:solidFill>
                  <a:schemeClr val="tx1">
                    <a:lumMod val="95000"/>
                    <a:lumOff val="5000"/>
                  </a:schemeClr>
                </a:solidFill>
                <a:latin typeface="+mj-lt"/>
                <a:ea typeface="Calibri" pitchFamily="34" charset="0"/>
                <a:cs typeface="Arial" pitchFamily="34" charset="0"/>
              </a:rPr>
              <a:t>	</a:t>
            </a: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p:txBody>
      </p:sp>
      <p:sp>
        <p:nvSpPr>
          <p:cNvPr id="19459"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6145" name="Rectangle 1"/>
          <p:cNvSpPr>
            <a:spLocks noChangeArrowheads="1"/>
          </p:cNvSpPr>
          <p:nvPr/>
        </p:nvSpPr>
        <p:spPr bwMode="auto">
          <a:xfrm>
            <a:off x="1116013" y="1362075"/>
            <a:ext cx="7215187" cy="4524375"/>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F4: </a:t>
            </a:r>
          </a:p>
          <a:p>
            <a:pPr>
              <a:defRPr/>
            </a:pPr>
            <a:r>
              <a:rPr lang="fr-FR" sz="1600" b="1" kern="150" dirty="0">
                <a:latin typeface="Times New Roman"/>
                <a:ea typeface="Times New Roman"/>
              </a:rPr>
              <a:t>A4.1T3 Filtrer et contrôler les entrées et sorties des personnes, des véhicules, des matériels et des colis amène à utiliser, approfondir, mettre en avant ou simplement introduire:</a:t>
            </a:r>
          </a:p>
          <a:p>
            <a:pPr>
              <a:defRPr/>
            </a:pPr>
            <a:endParaRPr lang="fr-FR" sz="1600" b="1" kern="150" dirty="0">
              <a:latin typeface="Times New Roman"/>
              <a:ea typeface="Times New Roman"/>
            </a:endParaRPr>
          </a:p>
          <a:p>
            <a:pPr>
              <a:defRPr/>
            </a:pPr>
            <a:r>
              <a:rPr lang="fr-FR" sz="1600" b="1" dirty="0">
                <a:latin typeface="+mn-lt"/>
              </a:rPr>
              <a:t>Communication professionnelle</a:t>
            </a:r>
          </a:p>
          <a:p>
            <a:pPr>
              <a:defRPr/>
            </a:pPr>
            <a:r>
              <a:rPr lang="fr-FR" sz="1600" b="1" dirty="0">
                <a:latin typeface="+mn-lt"/>
              </a:rPr>
              <a:t>La gestion des conflits, la médiation</a:t>
            </a:r>
          </a:p>
          <a:p>
            <a:pPr>
              <a:defRPr/>
            </a:pPr>
            <a:r>
              <a:rPr lang="fr-FR" sz="1600" b="1" dirty="0">
                <a:latin typeface="+mn-lt"/>
              </a:rPr>
              <a:t>Le matériel de transmission et les procédures radio</a:t>
            </a:r>
          </a:p>
          <a:p>
            <a:pPr>
              <a:defRPr/>
            </a:pPr>
            <a:r>
              <a:rPr lang="fr-FR" sz="1600" b="1" dirty="0">
                <a:latin typeface="+mn-lt"/>
              </a:rPr>
              <a:t>L’organisation des transmissions </a:t>
            </a:r>
          </a:p>
          <a:p>
            <a:pPr>
              <a:defRPr/>
            </a:pPr>
            <a:r>
              <a:rPr lang="fr-FR" sz="1600" b="1" dirty="0">
                <a:latin typeface="+mn-lt"/>
              </a:rPr>
              <a:t>Les consignes d’un site</a:t>
            </a:r>
          </a:p>
          <a:p>
            <a:pPr>
              <a:defRPr/>
            </a:pPr>
            <a:r>
              <a:rPr lang="fr-FR" sz="1600" b="1" dirty="0">
                <a:latin typeface="+mn-lt"/>
              </a:rPr>
              <a:t>Les plans et les cartes </a:t>
            </a:r>
          </a:p>
          <a:p>
            <a:pPr>
              <a:defRPr/>
            </a:pPr>
            <a:r>
              <a:rPr lang="fr-FR" sz="1600" b="1" dirty="0">
                <a:latin typeface="+mn-lt"/>
              </a:rPr>
              <a:t>La surveillance</a:t>
            </a:r>
          </a:p>
          <a:p>
            <a:pPr>
              <a:defRPr/>
            </a:pPr>
            <a:r>
              <a:rPr lang="fr-FR" sz="1600" b="1" dirty="0">
                <a:latin typeface="+mn-lt"/>
              </a:rPr>
              <a:t>La déclaration des droits de l’homme et du citoyen</a:t>
            </a:r>
          </a:p>
          <a:p>
            <a:pPr>
              <a:defRPr/>
            </a:pPr>
            <a:r>
              <a:rPr lang="fr-FR" sz="1600" b="1" dirty="0">
                <a:latin typeface="+mn-lt"/>
              </a:rPr>
              <a:t>Les libertés publiques</a:t>
            </a:r>
          </a:p>
          <a:p>
            <a:pPr>
              <a:defRPr/>
            </a:pPr>
            <a:r>
              <a:rPr lang="fr-FR" sz="1600" b="1" i="1" dirty="0">
                <a:solidFill>
                  <a:schemeClr val="tx1">
                    <a:lumMod val="95000"/>
                    <a:lumOff val="5000"/>
                  </a:schemeClr>
                </a:solidFill>
                <a:latin typeface="+mn-lt"/>
                <a:ea typeface="Calibri" pitchFamily="34" charset="0"/>
                <a:cs typeface="Arial" pitchFamily="34" charset="0"/>
              </a:rPr>
              <a:t>…</a:t>
            </a:r>
            <a:endParaRPr lang="fr-FR" sz="1600" b="1" i="1" dirty="0">
              <a:solidFill>
                <a:schemeClr val="tx1">
                  <a:lumMod val="95000"/>
                  <a:lumOff val="5000"/>
                </a:schemeClr>
              </a:solidFill>
              <a:latin typeface="+mn-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p:txBody>
      </p:sp>
      <p:sp>
        <p:nvSpPr>
          <p:cNvPr id="20483"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Image 5"/>
          <p:cNvPicPr>
            <a:picLocks noChangeAspect="1" noChangeArrowheads="1"/>
          </p:cNvPicPr>
          <p:nvPr/>
        </p:nvPicPr>
        <p:blipFill>
          <a:blip r:embed="rId2"/>
          <a:srcRect/>
          <a:stretch>
            <a:fillRect/>
          </a:stretch>
        </p:blipFill>
        <p:spPr bwMode="auto">
          <a:xfrm>
            <a:off x="6943725" y="517525"/>
            <a:ext cx="842963" cy="768350"/>
          </a:xfrm>
          <a:prstGeom prst="rect">
            <a:avLst/>
          </a:prstGeom>
          <a:noFill/>
          <a:ln w="9525">
            <a:noFill/>
            <a:miter lim="800000"/>
            <a:headEnd/>
            <a:tailEnd/>
          </a:ln>
        </p:spPr>
      </p:pic>
      <p:sp>
        <p:nvSpPr>
          <p:cNvPr id="6145" name="Rectangle 1"/>
          <p:cNvSpPr>
            <a:spLocks noChangeArrowheads="1"/>
          </p:cNvSpPr>
          <p:nvPr/>
        </p:nvSpPr>
        <p:spPr bwMode="auto">
          <a:xfrm>
            <a:off x="1116013" y="735013"/>
            <a:ext cx="7215187" cy="4648200"/>
          </a:xfrm>
          <a:prstGeom prst="rect">
            <a:avLst/>
          </a:prstGeom>
          <a:noFill/>
          <a:ln w="9525">
            <a:noFill/>
            <a:miter lim="800000"/>
            <a:headEnd/>
            <a:tailEnd/>
          </a:ln>
          <a:effectLst/>
        </p:spPr>
        <p:txBody>
          <a:bodyPr anchor="ctr">
            <a:spAutoFit/>
          </a:bodyPr>
          <a:lstStyle/>
          <a:p>
            <a:pPr algn="ctr">
              <a:defRPr/>
            </a:pPr>
            <a:endParaRPr lang="fr-FR" sz="1200" b="1" i="1" dirty="0">
              <a:solidFill>
                <a:srgbClr val="5B9BD5"/>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Comment faire? </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Travailler à l’organisation du cross, c’est travailler avec les élèves avant , pendant et après.</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Avant: faire surgir les besoins en fonction du projet pour que les connaissances prennent de l’intérêt. La lecture de plans prend de l’intérêt si c’est à l’élève de repérer les 7 ou 8 parcours qui lui sont décrits.</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Pendant :surveiller l’exécution de la tâche , apporter des conseils rapides (positionnement, communication orale…)</a:t>
            </a:r>
          </a:p>
          <a:p>
            <a:pPr>
              <a:defRPr/>
            </a:pPr>
            <a:endParaRPr lang="fr-FR" sz="1600" b="1" i="1" dirty="0">
              <a:solidFill>
                <a:schemeClr val="tx1">
                  <a:lumMod val="95000"/>
                  <a:lumOff val="5000"/>
                </a:schemeClr>
              </a:solidFill>
              <a:latin typeface="+mj-lt"/>
              <a:ea typeface="Calibri" pitchFamily="34" charset="0"/>
              <a:cs typeface="Arial" pitchFamily="34" charset="0"/>
            </a:endParaRPr>
          </a:p>
          <a:p>
            <a:pPr>
              <a:defRPr/>
            </a:pPr>
            <a:r>
              <a:rPr lang="fr-FR" sz="1600" b="1" i="1" dirty="0">
                <a:solidFill>
                  <a:schemeClr val="tx1">
                    <a:lumMod val="95000"/>
                    <a:lumOff val="5000"/>
                  </a:schemeClr>
                </a:solidFill>
                <a:latin typeface="+mj-lt"/>
                <a:ea typeface="Calibri" pitchFamily="34" charset="0"/>
                <a:cs typeface="Arial" pitchFamily="34" charset="0"/>
              </a:rPr>
              <a:t>Après: valoriser le travail des élèves, aborder la gestion des conflits par des situations qu’ils viennent de vivre, rédiger un écrit amenant à proposer des solutions améliorant le dispositif, communiquer  sur le site  internet du lycée.</a:t>
            </a:r>
            <a:endParaRPr lang="fr-FR" sz="1200" b="1" i="1" dirty="0">
              <a:solidFill>
                <a:schemeClr val="tx1">
                  <a:lumMod val="95000"/>
                  <a:lumOff val="5000"/>
                </a:schemeClr>
              </a:solidFill>
              <a:latin typeface="+mj-lt"/>
              <a:ea typeface="Calibri" pitchFamily="34" charset="0"/>
              <a:cs typeface="Arial" pitchFamily="34" charset="0"/>
            </a:endParaRPr>
          </a:p>
          <a:p>
            <a:pPr algn="ctr">
              <a:defRPr/>
            </a:pPr>
            <a:endParaRPr lang="fr-FR" sz="1200" b="1" i="1" dirty="0">
              <a:solidFill>
                <a:schemeClr val="tx1">
                  <a:lumMod val="95000"/>
                  <a:lumOff val="5000"/>
                </a:schemeClr>
              </a:solidFill>
              <a:latin typeface="+mj-lt"/>
              <a:ea typeface="Calibri" pitchFamily="34" charset="0"/>
              <a:cs typeface="Arial" pitchFamily="34" charset="0"/>
            </a:endParaRPr>
          </a:p>
        </p:txBody>
      </p:sp>
      <p:sp>
        <p:nvSpPr>
          <p:cNvPr id="21507" name="Rectangle 7"/>
          <p:cNvSpPr>
            <a:spLocks noChangeArrowheads="1"/>
          </p:cNvSpPr>
          <p:nvPr/>
        </p:nvSpPr>
        <p:spPr bwMode="auto">
          <a:xfrm>
            <a:off x="4356100" y="6308725"/>
            <a:ext cx="4572000" cy="261938"/>
          </a:xfrm>
          <a:prstGeom prst="rect">
            <a:avLst/>
          </a:prstGeom>
          <a:noFill/>
          <a:ln w="9525">
            <a:noFill/>
            <a:miter lim="800000"/>
            <a:headEnd/>
            <a:tailEnd/>
          </a:ln>
        </p:spPr>
        <p:txBody>
          <a:bodyPr>
            <a:spAutoFit/>
          </a:bodyPr>
          <a:lstStyle/>
          <a:p>
            <a:pPr algn="ctr"/>
            <a:r>
              <a:rPr lang="fr-FR" sz="1100" b="1">
                <a:latin typeface="Times New Roman" pitchFamily="18" charset="0"/>
                <a:ea typeface="Calibri" pitchFamily="34" charset="0"/>
                <a:cs typeface="Times New Roman" pitchFamily="18" charset="0"/>
              </a:rPr>
              <a:t>JDI 17/04/2014 Lycée Guynemer </a:t>
            </a:r>
            <a:endParaRPr lang="fr-FR" sz="11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568</TotalTime>
  <Words>1067</Words>
  <Application>Microsoft Office PowerPoint</Application>
  <PresentationFormat>Affichage à l'écran (4:3)</PresentationFormat>
  <Paragraphs>237</Paragraphs>
  <Slides>13</Slides>
  <Notes>0</Notes>
  <HiddenSlides>0</HiddenSlides>
  <MMClips>0</MMClips>
  <ScaleCrop>false</ScaleCrop>
  <HeadingPairs>
    <vt:vector size="6" baseType="variant">
      <vt:variant>
        <vt:lpstr>Polices utilisées</vt:lpstr>
      </vt:variant>
      <vt:variant>
        <vt:i4>11</vt:i4>
      </vt:variant>
      <vt:variant>
        <vt:lpstr>Modèle de conception</vt:lpstr>
      </vt:variant>
      <vt:variant>
        <vt:i4>8</vt:i4>
      </vt:variant>
      <vt:variant>
        <vt:lpstr>Titres des diapositives</vt:lpstr>
      </vt:variant>
      <vt:variant>
        <vt:i4>13</vt:i4>
      </vt:variant>
    </vt:vector>
  </HeadingPairs>
  <TitlesOfParts>
    <vt:vector size="32" baseType="lpstr">
      <vt:lpstr>Arial</vt:lpstr>
      <vt:lpstr>Lucida Sans Unicode</vt:lpstr>
      <vt:lpstr>Wingdings 3</vt:lpstr>
      <vt:lpstr>Verdana</vt:lpstr>
      <vt:lpstr>Wingdings 2</vt:lpstr>
      <vt:lpstr>Calibri</vt:lpstr>
      <vt:lpstr>Times New Roman</vt:lpstr>
      <vt:lpstr>Mangal</vt:lpstr>
      <vt:lpstr>Liberation Sans</vt:lpstr>
      <vt:lpstr>SimSun</vt:lpstr>
      <vt:lpstr>Symbol</vt:lpstr>
      <vt:lpstr>Rotonde</vt:lpstr>
      <vt:lpstr>Rotonde</vt:lpstr>
      <vt:lpstr>Rotonde</vt:lpstr>
      <vt:lpstr>Rotonde</vt:lpstr>
      <vt:lpstr>Rotonde</vt:lpstr>
      <vt:lpstr>Rotonde</vt:lpstr>
      <vt:lpstr>Rotonde</vt: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proviseur</dc:creator>
  <cp:lastModifiedBy>Administrateur</cp:lastModifiedBy>
  <cp:revision>60</cp:revision>
  <dcterms:created xsi:type="dcterms:W3CDTF">2014-02-18T17:14:04Z</dcterms:created>
  <dcterms:modified xsi:type="dcterms:W3CDTF">2014-04-16T16:59:09Z</dcterms:modified>
</cp:coreProperties>
</file>