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93" r:id="rId4"/>
    <p:sldId id="269" r:id="rId5"/>
    <p:sldId id="294" r:id="rId6"/>
    <p:sldId id="296" r:id="rId7"/>
    <p:sldId id="295" r:id="rId8"/>
    <p:sldId id="297" r:id="rId9"/>
    <p:sldId id="298" r:id="rId10"/>
    <p:sldId id="299" r:id="rId11"/>
    <p:sldId id="300" r:id="rId12"/>
    <p:sldId id="30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ERRE TASSION" initials="PT" lastIdx="1" clrIdx="0">
    <p:extLst>
      <p:ext uri="{19B8F6BF-5375-455C-9EA6-DF929625EA0E}">
        <p15:presenceInfo xmlns="" xmlns:p15="http://schemas.microsoft.com/office/powerpoint/2012/main" userId="7b048ece0ec38f6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2C847-383F-4160-A665-C814D71ABE34}" type="datetimeFigureOut">
              <a:rPr lang="fr-FR" smtClean="0"/>
              <a:pPr/>
              <a:t>04/12/2019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ACEE4-71DE-47FB-979D-064E325C2D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1992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Limoges/C'PERSO!versdef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3BB847F-657E-408E-8565-2D1F03BB2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3512" y="802299"/>
            <a:ext cx="10098157" cy="2524497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Bts</a:t>
            </a:r>
            <a:r>
              <a:rPr lang="fr-FR" dirty="0"/>
              <a:t> Management EN Hôtellerie Restauration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46213FC3-20A1-4B0A-B534-33334744D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3531204"/>
            <a:ext cx="9345322" cy="977621"/>
          </a:xfrm>
        </p:spPr>
        <p:txBody>
          <a:bodyPr/>
          <a:lstStyle/>
          <a:p>
            <a:r>
              <a:rPr lang="fr-FR" dirty="0" smtClean="0"/>
              <a:t>GRENOBLE </a:t>
            </a:r>
            <a:r>
              <a:rPr lang="fr-FR" dirty="0"/>
              <a:t>– </a:t>
            </a:r>
            <a:r>
              <a:rPr lang="fr-FR" dirty="0" smtClean="0"/>
              <a:t>4 DÉCEMBRE 2019</a:t>
            </a:r>
          </a:p>
          <a:p>
            <a:r>
              <a:rPr lang="fr-FR" dirty="0" smtClean="0"/>
              <a:t>Le projet en BTS MHR : qu’est-ce qu’UN PROJET ENTREPRENEURIAL EN 20 PAGES ?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84369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6950" y="3409950"/>
            <a:ext cx="38100" cy="381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940" y="29764"/>
            <a:ext cx="8984810" cy="144479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8940" y="1642497"/>
            <a:ext cx="8678529" cy="502500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5244" y="6477000"/>
            <a:ext cx="4267200" cy="381000"/>
          </a:xfrm>
          <a:prstGeom prst="rect">
            <a:avLst/>
          </a:prstGeom>
        </p:spPr>
      </p:pic>
      <p:pic>
        <p:nvPicPr>
          <p:cNvPr id="9" name="Espace réservé du contenu 8">
            <a:extLst>
              <a:ext uri="{FF2B5EF4-FFF2-40B4-BE49-F238E27FC236}">
                <a16:creationId xmlns="" xmlns:a16="http://schemas.microsoft.com/office/drawing/2014/main" id="{15105035-67FF-4905-9617-65FBAFB983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10391775" y="5349381"/>
            <a:ext cx="1800225" cy="762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1758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1743883"/>
            <a:ext cx="8885516" cy="439089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873" y="186524"/>
            <a:ext cx="9396928" cy="144032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15105035-67FF-4905-9617-65FBAFB983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5446" y="5808766"/>
            <a:ext cx="2478815" cy="10492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263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 32 – TRADUCTION CONCRÈTE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6692" y="2015732"/>
            <a:ext cx="10429103" cy="3940225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Tx/>
              <a:buChar char="-"/>
            </a:pPr>
            <a:r>
              <a:rPr lang="fr-FR" sz="2400" dirty="0"/>
              <a:t>Projet de groupe : 3 ou 4 </a:t>
            </a:r>
            <a:r>
              <a:rPr lang="fr-FR" sz="2400" dirty="0" smtClean="0"/>
              <a:t>étudiants (travail individuel non exclu).</a:t>
            </a:r>
          </a:p>
          <a:p>
            <a:pPr marL="285750" indent="-285750">
              <a:buFontTx/>
              <a:buChar char="-"/>
            </a:pPr>
            <a:r>
              <a:rPr lang="fr-FR" sz="2400" dirty="0" smtClean="0"/>
              <a:t>Un </a:t>
            </a:r>
            <a:r>
              <a:rPr lang="fr-FR" sz="2400" dirty="0"/>
              <a:t>travail collaboratif mené sous le contrôle du professeur d’éco-gestion qui a l’heure de </a:t>
            </a:r>
            <a:r>
              <a:rPr lang="fr-FR" sz="2400" dirty="0" smtClean="0"/>
              <a:t>suivi de projet.</a:t>
            </a:r>
          </a:p>
          <a:p>
            <a:pPr marL="285750" indent="-285750">
              <a:buFontTx/>
              <a:buChar char="-"/>
            </a:pPr>
            <a:r>
              <a:rPr lang="fr-FR" sz="2400" dirty="0" smtClean="0"/>
              <a:t>Travail </a:t>
            </a:r>
            <a:r>
              <a:rPr lang="fr-FR" sz="2400" dirty="0"/>
              <a:t>de groupe </a:t>
            </a:r>
            <a:r>
              <a:rPr lang="fr-FR" sz="2400" dirty="0">
                <a:sym typeface="Wingdings" panose="05000000000000000000" pitchFamily="2" charset="2"/>
              </a:rPr>
              <a:t> soutenance en </a:t>
            </a:r>
            <a:r>
              <a:rPr lang="fr-FR" sz="2400" dirty="0" smtClean="0">
                <a:sym typeface="Wingdings" panose="05000000000000000000" pitchFamily="2" charset="2"/>
              </a:rPr>
              <a:t>groupe.</a:t>
            </a:r>
          </a:p>
          <a:p>
            <a:pPr marL="285750" indent="-285750">
              <a:buFontTx/>
              <a:buChar char="-"/>
            </a:pPr>
            <a:r>
              <a:rPr lang="fr-FR" sz="2400" dirty="0" smtClean="0">
                <a:sym typeface="Wingdings" panose="05000000000000000000" pitchFamily="2" charset="2"/>
              </a:rPr>
              <a:t>Aide </a:t>
            </a:r>
            <a:r>
              <a:rPr lang="fr-FR" sz="2400" dirty="0">
                <a:sym typeface="Wingdings" panose="05000000000000000000" pitchFamily="2" charset="2"/>
              </a:rPr>
              <a:t>des professeurs d’hôtellerie restauration </a:t>
            </a:r>
            <a:r>
              <a:rPr lang="fr-FR" sz="2400" dirty="0" smtClean="0">
                <a:sym typeface="Wingdings" panose="05000000000000000000" pitchFamily="2" charset="2"/>
              </a:rPr>
              <a:t>notamment pour </a:t>
            </a:r>
            <a:r>
              <a:rPr lang="fr-FR" sz="2400" dirty="0">
                <a:sym typeface="Wingdings" panose="05000000000000000000" pitchFamily="2" charset="2"/>
              </a:rPr>
              <a:t>trouver les idées au </a:t>
            </a:r>
            <a:r>
              <a:rPr lang="fr-FR" sz="2400" dirty="0" smtClean="0">
                <a:sym typeface="Wingdings" panose="05000000000000000000" pitchFamily="2" charset="2"/>
              </a:rPr>
              <a:t>démarrage.</a:t>
            </a:r>
            <a:endParaRPr lang="fr-FR" sz="24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fr-FR" sz="2400" dirty="0">
                <a:sym typeface="Wingdings" panose="05000000000000000000" pitchFamily="2" charset="2"/>
              </a:rPr>
              <a:t>Évaluation : la conduite par le professeur d’éco-gestion – la soutenance par le professeur de conduite + un professeur selon l’option du </a:t>
            </a:r>
            <a:r>
              <a:rPr lang="fr-FR" sz="2400" dirty="0" smtClean="0">
                <a:sym typeface="Wingdings" panose="05000000000000000000" pitchFamily="2" charset="2"/>
              </a:rPr>
              <a:t>candidat.</a:t>
            </a:r>
            <a:endParaRPr lang="fr-FR" sz="24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fr-FR" sz="2400" dirty="0">
                <a:sym typeface="Wingdings" panose="05000000000000000000" pitchFamily="2" charset="2"/>
              </a:rPr>
              <a:t>Utiliser l’heure avec souplesse : plus de besoin en début d’année et en fin d’année </a:t>
            </a:r>
            <a:r>
              <a:rPr lang="fr-FR" sz="2400" dirty="0" smtClean="0">
                <a:sym typeface="Wingdings" panose="05000000000000000000" pitchFamily="2" charset="2"/>
              </a:rPr>
              <a:t>…</a:t>
            </a:r>
            <a:endParaRPr lang="fr-FR" sz="24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fr-FR" sz="2400" dirty="0"/>
              <a:t>Les projets doivent aussi permettre de valider le référentiel d’EPEH de deuxième année </a:t>
            </a:r>
            <a:r>
              <a:rPr lang="fr-FR" sz="2400" dirty="0" smtClean="0"/>
              <a:t>…</a:t>
            </a:r>
            <a:endParaRPr lang="fr-FR" sz="2400" dirty="0"/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15105035-67FF-4905-9617-65FBAFB98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5446" y="5808766"/>
            <a:ext cx="2478815" cy="10492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0783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21904A3-1428-4FE9-8895-FCB173A77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CONTENUS </a:t>
            </a:r>
            <a:br>
              <a:rPr lang="fr-FR" dirty="0"/>
            </a:br>
            <a:r>
              <a:rPr lang="fr-FR" dirty="0"/>
              <a:t>Les 5 pôles</a:t>
            </a:r>
            <a:br>
              <a:rPr lang="fr-FR" dirty="0"/>
            </a:br>
            <a:endParaRPr lang="fr-FR" dirty="0"/>
          </a:p>
        </p:txBody>
      </p:sp>
      <p:pic>
        <p:nvPicPr>
          <p:cNvPr id="4" name="Picture 1616">
            <a:extLst>
              <a:ext uri="{FF2B5EF4-FFF2-40B4-BE49-F238E27FC236}">
                <a16:creationId xmlns="" xmlns:a16="http://schemas.microsoft.com/office/drawing/2014/main" id="{5680786D-1C98-406B-B2E3-13F223744D9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3582" y="117718"/>
            <a:ext cx="7878418" cy="67402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4341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A0165B4B-1AC5-4BBA-BCA6-0D668799A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006" r="28613" b="75614"/>
          <a:stretch/>
        </p:blipFill>
        <p:spPr>
          <a:xfrm>
            <a:off x="288764" y="-1"/>
            <a:ext cx="11759073" cy="237404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A0165B4B-1AC5-4BBA-BCA6-0D668799A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897" r="28719"/>
          <a:stretch/>
        </p:blipFill>
        <p:spPr>
          <a:xfrm>
            <a:off x="288764" y="2374047"/>
            <a:ext cx="11759073" cy="45978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356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777C84C-B6DE-4579-8642-36C57D621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Pôle 5 :  	Entrepreneuriat </a:t>
            </a:r>
            <a:br>
              <a:rPr lang="fr-FR" dirty="0"/>
            </a:br>
            <a:r>
              <a:rPr lang="fr-FR" dirty="0"/>
              <a:t>		en hôtellerie-restauration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F0447FA8-77A2-4E44-970E-31CF74E53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2" y="2052537"/>
            <a:ext cx="9203615" cy="347434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15105035-67FF-4905-9617-65FBAFB98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663" y="2160106"/>
            <a:ext cx="2478815" cy="10492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3844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 32 - Le projet entrepreneurial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L’entrepreneuriat désigne l’action d’entreprendre. </a:t>
            </a:r>
            <a:endParaRPr lang="fr-FR" dirty="0" smtClean="0"/>
          </a:p>
          <a:p>
            <a:r>
              <a:rPr lang="fr-FR" dirty="0" smtClean="0"/>
              <a:t>Dans </a:t>
            </a:r>
            <a:r>
              <a:rPr lang="fr-FR" dirty="0"/>
              <a:t>le domaine des affaires, c’est le fait qu’une ou plusieurs personnes engagent des ressources financières, humaines, matérielles pour mener à bien un projet d’entreprise et en assument les risques.</a:t>
            </a:r>
          </a:p>
          <a:p>
            <a:r>
              <a:rPr lang="fr-FR" dirty="0"/>
              <a:t>Les formes d’entrepreneuriat sont variées : création pure, création en franchise, reprise d’entreprises (rachat de fonds de commerce ou prise de participation majoritaire, transmission d’entreprises familiales, …), développement d’une activité au sein d’une organisation existante (</a:t>
            </a:r>
            <a:r>
              <a:rPr lang="fr-FR" dirty="0" err="1"/>
              <a:t>intrapreneuriat</a:t>
            </a:r>
            <a:r>
              <a:rPr lang="fr-FR" dirty="0"/>
              <a:t>) …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15105035-67FF-4905-9617-65FBAFB98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185" y="5808766"/>
            <a:ext cx="2478815" cy="10492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542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 32 – Projet Entrepreneurial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6935" y="3807218"/>
            <a:ext cx="10930838" cy="282947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7730" y="1521461"/>
            <a:ext cx="3673635" cy="211142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15105035-67FF-4905-9617-65FBAFB983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3185" y="5808766"/>
            <a:ext cx="2478815" cy="10492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061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1578" y="705665"/>
            <a:ext cx="9603275" cy="1049235"/>
          </a:xfrm>
        </p:spPr>
        <p:txBody>
          <a:bodyPr/>
          <a:lstStyle/>
          <a:p>
            <a:r>
              <a:rPr lang="fr-FR" dirty="0" smtClean="0"/>
              <a:t>U 32 – 5 objectifs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87360"/>
          </a:xfrm>
        </p:spPr>
        <p:txBody>
          <a:bodyPr>
            <a:normAutofit lnSpcReduction="10000"/>
          </a:bodyPr>
          <a:lstStyle/>
          <a:p>
            <a:pPr lvl="0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Décrire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techniquement le contexte professionnel choisi comme cadre du projet,</a:t>
            </a:r>
          </a:p>
          <a:p>
            <a:pPr lvl="0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Synthétiser son analyse du contexte économique, commercial, financier et juridique du projet,</a:t>
            </a:r>
          </a:p>
          <a:p>
            <a:pPr lvl="0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Effectuer les traitements et les analyses pertinentes en matière de gestion (comptable, financière, mercatique ou de management y compris des ressources humaines) appliquée au projet,</a:t>
            </a:r>
          </a:p>
          <a:p>
            <a:pPr lvl="0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Dégager une problématique entrepreneuriale ou technique et à y apporter une solution concrète et réaliste,</a:t>
            </a:r>
          </a:p>
          <a:p>
            <a:pPr lvl="0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Formuler et rédiger des recommandations pertinentes de nature à éclairer </a:t>
            </a:r>
            <a:r>
              <a:rPr lang="fr-FR"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t>prise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décision.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15105035-67FF-4905-9617-65FBAFB98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185" y="5808766"/>
            <a:ext cx="2478815" cy="10492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0271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1579" y="624076"/>
            <a:ext cx="9603275" cy="1049235"/>
          </a:xfrm>
        </p:spPr>
        <p:txBody>
          <a:bodyPr/>
          <a:lstStyle/>
          <a:p>
            <a:r>
              <a:rPr lang="fr-FR" dirty="0" smtClean="0"/>
              <a:t>U 32 - </a:t>
            </a:r>
            <a:r>
              <a:rPr lang="fr-FR" dirty="0"/>
              <a:t>Contextes envisageables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Hôtellerie </a:t>
            </a:r>
            <a:r>
              <a:rPr lang="fr-FR" dirty="0"/>
              <a:t>restauration et tourisme, </a:t>
            </a:r>
            <a:endParaRPr lang="fr-FR" dirty="0" smtClean="0"/>
          </a:p>
          <a:p>
            <a:r>
              <a:rPr lang="fr-FR" dirty="0" smtClean="0"/>
              <a:t>Services </a:t>
            </a:r>
            <a:r>
              <a:rPr lang="fr-FR" dirty="0"/>
              <a:t>dédiés aux entreprises du secteur (application de réservation, solutions d’achats en </a:t>
            </a:r>
            <a:r>
              <a:rPr lang="fr-FR" dirty="0" smtClean="0"/>
              <a:t>ligne et livraison</a:t>
            </a:r>
            <a:r>
              <a:rPr lang="fr-FR" dirty="0"/>
              <a:t>, </a:t>
            </a:r>
            <a:r>
              <a:rPr lang="fr-FR" dirty="0" smtClean="0"/>
              <a:t>…).,,,</a:t>
            </a:r>
          </a:p>
          <a:p>
            <a:r>
              <a:rPr lang="fr-FR" dirty="0" smtClean="0"/>
              <a:t>Restauration dans le cadre de l’économie </a:t>
            </a:r>
            <a:r>
              <a:rPr lang="fr-FR" dirty="0"/>
              <a:t>sociale et solidaire.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15105035-67FF-4905-9617-65FBAFB98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185" y="5808766"/>
            <a:ext cx="2478815" cy="10492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5744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U32 – « INCONTOURNABLES » DU DOSSIER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Définir le concept </a:t>
            </a:r>
            <a:r>
              <a:rPr lang="fr-FR" b="1" dirty="0" smtClean="0"/>
              <a:t>et </a:t>
            </a:r>
            <a:r>
              <a:rPr lang="fr-FR" b="1" dirty="0"/>
              <a:t>l’offre de service proposée. </a:t>
            </a:r>
            <a:endParaRPr lang="fr-FR" dirty="0"/>
          </a:p>
          <a:p>
            <a:r>
              <a:rPr lang="fr-FR" b="1" dirty="0"/>
              <a:t>Déterminer les besoins matériels, techniques, humains commerciaux et </a:t>
            </a:r>
            <a:r>
              <a:rPr lang="fr-FR" b="1" dirty="0" smtClean="0"/>
              <a:t>financiers.</a:t>
            </a:r>
            <a:endParaRPr lang="fr-FR" dirty="0"/>
          </a:p>
          <a:p>
            <a:r>
              <a:rPr lang="fr-FR" b="1" dirty="0"/>
              <a:t>Choisir le cadre juridique du </a:t>
            </a:r>
            <a:r>
              <a:rPr lang="fr-FR" b="1" dirty="0" smtClean="0"/>
              <a:t>projet. </a:t>
            </a:r>
            <a:endParaRPr lang="fr-FR" dirty="0"/>
          </a:p>
          <a:p>
            <a:r>
              <a:rPr lang="fr-FR" b="1" dirty="0"/>
              <a:t>Mesurer les risques et les opportunités du </a:t>
            </a:r>
            <a:r>
              <a:rPr lang="fr-FR" b="1" dirty="0" smtClean="0"/>
              <a:t>projet.</a:t>
            </a:r>
            <a:endParaRPr lang="fr-FR" dirty="0"/>
          </a:p>
          <a:p>
            <a:r>
              <a:rPr lang="fr-FR" b="1" dirty="0"/>
              <a:t>Déterminer un montage financier du </a:t>
            </a:r>
            <a:r>
              <a:rPr lang="fr-FR" b="1" dirty="0" smtClean="0"/>
              <a:t>projet.</a:t>
            </a:r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15105035-67FF-4905-9617-65FBAFB98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185" y="5808766"/>
            <a:ext cx="2478815" cy="1049234"/>
          </a:xfrm>
          <a:prstGeom prst="rect">
            <a:avLst/>
          </a:prstGeom>
        </p:spPr>
      </p:pic>
      <p:pic>
        <p:nvPicPr>
          <p:cNvPr id="6" name="Picture 2" descr="http://www.blog-gestion-de-projet.com/wp-content/uploads/2012/03/business-plan-blog-gestion-de-projet1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1205" y="4942703"/>
            <a:ext cx="733649" cy="6856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195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616</TotalTime>
  <Words>333</Words>
  <Application>Microsoft Office PowerPoint</Application>
  <PresentationFormat>Personnalisé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Bts Management EN Hôtellerie Restauration</vt:lpstr>
      <vt:lpstr>LES CONTENUS  Les 5 pôles </vt:lpstr>
      <vt:lpstr>Diapositive 3</vt:lpstr>
      <vt:lpstr>Pôle 5 :   Entrepreneuriat    en hôtellerie-restauration</vt:lpstr>
      <vt:lpstr>U 32 - Le projet entrepreneurial </vt:lpstr>
      <vt:lpstr>U 32 – Projet Entrepreneurial </vt:lpstr>
      <vt:lpstr>U 32 – 5 objectifs </vt:lpstr>
      <vt:lpstr>U 32 - Contextes envisageables </vt:lpstr>
      <vt:lpstr>U32 – « INCONTOURNABLES » DU DOSSIER</vt:lpstr>
      <vt:lpstr>Diapositive 10</vt:lpstr>
      <vt:lpstr>Diapositive 11</vt:lpstr>
      <vt:lpstr>U 32 – TRADUCTION CONCRÈTE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 Management EN Hôtellerie Restauration</dc:title>
  <dc:creator>PIERRE TASSION</dc:creator>
  <cp:lastModifiedBy>LHT Lesdiguières</cp:lastModifiedBy>
  <cp:revision>62</cp:revision>
  <dcterms:created xsi:type="dcterms:W3CDTF">2018-02-07T04:34:53Z</dcterms:created>
  <dcterms:modified xsi:type="dcterms:W3CDTF">2019-12-04T10:41:16Z</dcterms:modified>
</cp:coreProperties>
</file>